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7561263" cy="10693400"/>
  <p:notesSz cx="6805613"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505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15" autoAdjust="0"/>
  </p:normalViewPr>
  <p:slideViewPr>
    <p:cSldViewPr>
      <p:cViewPr>
        <p:scale>
          <a:sx n="66" d="100"/>
          <a:sy n="66" d="100"/>
        </p:scale>
        <p:origin x="-1836" y="1092"/>
      </p:cViewPr>
      <p:guideLst>
        <p:guide orient="horz" pos="3368"/>
        <p:guide pos="238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B0E62DDC-BDB9-4FA6-B78D-5709F5CBE57D}" type="datetimeFigureOut">
              <a:rPr kumimoji="1" lang="ja-JP" altLang="en-US" smtClean="0"/>
              <a:t>2014/9/18</a:t>
            </a:fld>
            <a:endParaRPr kumimoji="1" lang="ja-JP" altLang="en-US"/>
          </a:p>
        </p:txBody>
      </p:sp>
      <p:sp>
        <p:nvSpPr>
          <p:cNvPr id="4" name="スライド イメージ プレースホルダー 3"/>
          <p:cNvSpPr>
            <a:spLocks noGrp="1" noRot="1" noChangeAspect="1"/>
          </p:cNvSpPr>
          <p:nvPr>
            <p:ph type="sldImg" idx="2"/>
          </p:nvPr>
        </p:nvSpPr>
        <p:spPr>
          <a:xfrm>
            <a:off x="2216150" y="1243013"/>
            <a:ext cx="23733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784DAEBB-2358-419D-914D-DC5286980124}" type="slidenum">
              <a:rPr kumimoji="1" lang="ja-JP" altLang="en-US" smtClean="0"/>
              <a:t>‹#›</a:t>
            </a:fld>
            <a:endParaRPr kumimoji="1" lang="ja-JP" altLang="en-US"/>
          </a:p>
        </p:txBody>
      </p:sp>
    </p:spTree>
    <p:extLst>
      <p:ext uri="{BB962C8B-B14F-4D97-AF65-F5344CB8AC3E}">
        <p14:creationId xmlns:p14="http://schemas.microsoft.com/office/powerpoint/2010/main" val="23560750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4"/>
            <a:ext cx="1701284" cy="9124044"/>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78063" y="428234"/>
            <a:ext cx="4977831" cy="9124044"/>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2014/9/18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E90ED720-0104-4369-84BC-D37694168613}" type="datetimeFigureOut">
              <a:rPr kumimoji="1" lang="ja-JP" altLang="en-US" smtClean="0"/>
              <a:t>2014/9/18</a:t>
            </a:fld>
            <a:endParaRPr kumimoji="1" lang="ja-JP" altLang="en-US"/>
          </a:p>
        </p:txBody>
      </p:sp>
      <p:sp>
        <p:nvSpPr>
          <p:cNvPr id="5" name="フッター プレースホルダ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0" y="2847080"/>
            <a:ext cx="7574161" cy="118063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4306" tIns="52153" rIns="104306" bIns="52153" numCol="1" spcCol="0" rtlCol="0" fromWordArt="0" anchor="ctr" anchorCtr="0" forceAA="0" compatLnSpc="1">
            <a:prstTxWarp prst="textNoShape">
              <a:avLst/>
            </a:prstTxWarp>
            <a:noAutofit/>
          </a:bodyPr>
          <a:lstStyle/>
          <a:p>
            <a:pPr algn="dist"/>
            <a:endParaRPr lang="ja-JP" altLang="en-US" dirty="0"/>
          </a:p>
        </p:txBody>
      </p:sp>
      <p:sp>
        <p:nvSpPr>
          <p:cNvPr id="27" name="正方形/長方形 26"/>
          <p:cNvSpPr/>
          <p:nvPr/>
        </p:nvSpPr>
        <p:spPr>
          <a:xfrm>
            <a:off x="324246" y="1184752"/>
            <a:ext cx="5348447" cy="1569660"/>
          </a:xfrm>
          <a:prstGeom prst="rect">
            <a:avLst/>
          </a:prstGeom>
        </p:spPr>
        <p:txBody>
          <a:bodyPr wrap="square">
            <a:spAutoFit/>
          </a:bodyPr>
          <a:lstStyle/>
          <a:p>
            <a:r>
              <a:rPr lang="ja-JP" altLang="en-US" sz="3600" kern="100" dirty="0">
                <a:ln w="22225">
                  <a:solidFill>
                    <a:schemeClr val="tx2">
                      <a:lumMod val="75000"/>
                    </a:schemeClr>
                  </a:solidFill>
                  <a:prstDash val="solid"/>
                </a:ln>
                <a:solidFill>
                  <a:schemeClr val="tx2">
                    <a:lumMod val="20000"/>
                    <a:lumOff val="80000"/>
                  </a:schemeClr>
                </a:solidFill>
                <a:latin typeface="HGP創英角ｺﾞｼｯｸUB" panose="020B0900000000000000" pitchFamily="50" charset="-128"/>
                <a:ea typeface="HGP創英角ｺﾞｼｯｸUB" panose="020B0900000000000000" pitchFamily="50" charset="-128"/>
                <a:cs typeface="Times New Roman"/>
              </a:rPr>
              <a:t>会計</a:t>
            </a:r>
            <a:r>
              <a:rPr lang="ja-JP" altLang="en-US" sz="3600" kern="100" dirty="0" smtClean="0">
                <a:ln w="22225">
                  <a:solidFill>
                    <a:schemeClr val="tx2">
                      <a:lumMod val="75000"/>
                    </a:schemeClr>
                  </a:solidFill>
                  <a:prstDash val="solid"/>
                </a:ln>
                <a:solidFill>
                  <a:schemeClr val="tx2">
                    <a:lumMod val="20000"/>
                    <a:lumOff val="80000"/>
                  </a:schemeClr>
                </a:solidFill>
                <a:latin typeface="HGP創英角ｺﾞｼｯｸUB" panose="020B0900000000000000" pitchFamily="50" charset="-128"/>
                <a:ea typeface="HGP創英角ｺﾞｼｯｸUB" panose="020B0900000000000000" pitchFamily="50" charset="-128"/>
                <a:cs typeface="Times New Roman"/>
              </a:rPr>
              <a:t>担当者</a:t>
            </a:r>
            <a:r>
              <a:rPr lang="ja-JP" altLang="en-US" sz="1600" kern="100" dirty="0" smtClean="0">
                <a:ln w="22225">
                  <a:solidFill>
                    <a:schemeClr val="tx2">
                      <a:lumMod val="75000"/>
                    </a:schemeClr>
                  </a:solidFill>
                  <a:prstDash val="solid"/>
                </a:ln>
                <a:solidFill>
                  <a:schemeClr val="tx2">
                    <a:lumMod val="20000"/>
                    <a:lumOff val="80000"/>
                  </a:schemeClr>
                </a:solidFill>
                <a:latin typeface="HGP創英角ｺﾞｼｯｸUB" panose="020B0900000000000000" pitchFamily="50" charset="-128"/>
                <a:ea typeface="HGP創英角ｺﾞｼｯｸUB" panose="020B0900000000000000" pitchFamily="50" charset="-128"/>
                <a:cs typeface="Times New Roman"/>
              </a:rPr>
              <a:t>＆</a:t>
            </a:r>
            <a:r>
              <a:rPr lang="ja-JP" altLang="en-US" sz="3600" kern="100" dirty="0" smtClean="0">
                <a:ln w="22225">
                  <a:solidFill>
                    <a:schemeClr val="tx2">
                      <a:lumMod val="75000"/>
                    </a:schemeClr>
                  </a:solidFill>
                  <a:prstDash val="solid"/>
                </a:ln>
                <a:solidFill>
                  <a:schemeClr val="tx2">
                    <a:lumMod val="20000"/>
                    <a:lumOff val="80000"/>
                  </a:schemeClr>
                </a:solidFill>
                <a:latin typeface="HGP創英角ｺﾞｼｯｸUB" panose="020B0900000000000000" pitchFamily="50" charset="-128"/>
                <a:ea typeface="HGP創英角ｺﾞｼｯｸUB" panose="020B0900000000000000" pitchFamily="50" charset="-128"/>
                <a:cs typeface="Times New Roman"/>
              </a:rPr>
              <a:t>代表者</a:t>
            </a:r>
            <a:r>
              <a:rPr lang="ja-JP" altLang="en-US" sz="2800" kern="100" dirty="0" smtClean="0">
                <a:latin typeface="HGP創英角ｺﾞｼｯｸUB" panose="020B0900000000000000" pitchFamily="50" charset="-128"/>
                <a:ea typeface="HGP創英角ｺﾞｼｯｸUB" panose="020B0900000000000000" pitchFamily="50" charset="-128"/>
                <a:cs typeface="Times New Roman"/>
              </a:rPr>
              <a:t>のための</a:t>
            </a:r>
            <a:endParaRPr lang="en-US" altLang="ja-JP" sz="2800" kern="100" dirty="0" smtClean="0">
              <a:latin typeface="HGP創英角ｺﾞｼｯｸUB" panose="020B0900000000000000" pitchFamily="50" charset="-128"/>
              <a:ea typeface="HGP創英角ｺﾞｼｯｸUB" panose="020B0900000000000000" pitchFamily="50" charset="-128"/>
              <a:cs typeface="Times New Roman"/>
            </a:endParaRPr>
          </a:p>
          <a:p>
            <a:r>
              <a:rPr lang="ja-JP" altLang="en-US" sz="6000" kern="100" dirty="0" smtClean="0">
                <a:solidFill>
                  <a:srgbClr val="0070C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Times New Roman"/>
              </a:rPr>
              <a:t>会計</a:t>
            </a:r>
            <a:r>
              <a:rPr lang="ja-JP" altLang="en-US" sz="6000" kern="100" dirty="0">
                <a:solidFill>
                  <a:srgbClr val="0070C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Times New Roman"/>
              </a:rPr>
              <a:t>セミナー</a:t>
            </a:r>
            <a:endParaRPr lang="en-US" altLang="ja-JP" sz="6000" kern="100" dirty="0">
              <a:solidFill>
                <a:srgbClr val="0070C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Times New Roman"/>
            </a:endParaRPr>
          </a:p>
        </p:txBody>
      </p:sp>
      <p:sp>
        <p:nvSpPr>
          <p:cNvPr id="43" name="正方形/長方形 42"/>
          <p:cNvSpPr/>
          <p:nvPr/>
        </p:nvSpPr>
        <p:spPr>
          <a:xfrm>
            <a:off x="-12898" y="0"/>
            <a:ext cx="7574161" cy="45015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4306" tIns="52153" rIns="104306" bIns="52153" numCol="1" spcCol="0" rtlCol="0" fromWordArt="0" anchor="ctr" anchorCtr="0" forceAA="0" compatLnSpc="1">
            <a:prstTxWarp prst="textNoShape">
              <a:avLst/>
            </a:prstTxWarp>
            <a:noAutofit/>
          </a:bodyPr>
          <a:lstStyle/>
          <a:p>
            <a:pPr algn="dist"/>
            <a:endParaRPr lang="ja-JP" altLang="en-US" dirty="0"/>
          </a:p>
        </p:txBody>
      </p:sp>
      <p:sp>
        <p:nvSpPr>
          <p:cNvPr id="4" name="正方形/長方形 3"/>
          <p:cNvSpPr/>
          <p:nvPr/>
        </p:nvSpPr>
        <p:spPr>
          <a:xfrm>
            <a:off x="0" y="8593278"/>
            <a:ext cx="7574161" cy="2097515"/>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p>
        </p:txBody>
      </p:sp>
      <p:sp>
        <p:nvSpPr>
          <p:cNvPr id="9" name="角丸四角形 8"/>
          <p:cNvSpPr/>
          <p:nvPr/>
        </p:nvSpPr>
        <p:spPr>
          <a:xfrm>
            <a:off x="238584" y="8715313"/>
            <a:ext cx="619690" cy="273173"/>
          </a:xfrm>
          <a:prstGeom prst="round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en-US" sz="1800" kern="100">
                <a:solidFill>
                  <a:schemeClr val="tx1"/>
                </a:solidFill>
                <a:latin typeface="HG創英角ｺﾞｼｯｸUB" panose="020B0909000000000000" pitchFamily="49" charset="-128"/>
                <a:ea typeface="HG創英角ｺﾞｼｯｸUB" panose="020B0909000000000000" pitchFamily="49" charset="-128"/>
                <a:cs typeface="Times New Roman"/>
              </a:rPr>
              <a:t> </a:t>
            </a:r>
            <a:endParaRPr lang="ja-JP" altLang="en-US" sz="1800" kern="100">
              <a:solidFill>
                <a:schemeClr val="tx1"/>
              </a:solidFill>
              <a:latin typeface="HG創英角ｺﾞｼｯｸUB" panose="020B0909000000000000" pitchFamily="49" charset="-128"/>
              <a:ea typeface="HG創英角ｺﾞｼｯｸUB" panose="020B0909000000000000" pitchFamily="49" charset="-128"/>
              <a:cs typeface="Times New Roman"/>
            </a:endParaRPr>
          </a:p>
        </p:txBody>
      </p:sp>
      <p:sp>
        <p:nvSpPr>
          <p:cNvPr id="21" name="テキスト ボックス 2"/>
          <p:cNvSpPr txBox="1">
            <a:spLocks noChangeArrowheads="1"/>
          </p:cNvSpPr>
          <p:nvPr/>
        </p:nvSpPr>
        <p:spPr bwMode="auto">
          <a:xfrm>
            <a:off x="858019" y="8639112"/>
            <a:ext cx="2250157" cy="724271"/>
          </a:xfrm>
          <a:prstGeom prst="rect">
            <a:avLst/>
          </a:prstGeom>
          <a:noFill/>
          <a:ln w="9525">
            <a:noFill/>
            <a:miter lim="800000"/>
            <a:headEnd/>
            <a:tailEnd/>
          </a:ln>
        </p:spPr>
        <p:txBody>
          <a:bodyPr rot="0" vert="horz" wrap="square" lIns="104306" tIns="52153" rIns="104306" bIns="52153" anchor="t" anchorCtr="0">
            <a:noAutofit/>
          </a:bodyPr>
          <a:lstStyle/>
          <a:p>
            <a:r>
              <a:rPr lang="ja-JP" altLang="en-US" sz="1400" kern="100" dirty="0">
                <a:solidFill>
                  <a:schemeClr val="bg1"/>
                </a:solidFill>
                <a:latin typeface="Century"/>
                <a:ea typeface="HG創英角ｺﾞｼｯｸUB"/>
                <a:cs typeface="Times New Roman"/>
              </a:rPr>
              <a:t>東京体育館 </a:t>
            </a:r>
            <a:r>
              <a:rPr lang="ja-JP" altLang="en-US" sz="1400" kern="100" dirty="0" smtClean="0">
                <a:solidFill>
                  <a:schemeClr val="bg1"/>
                </a:solidFill>
                <a:latin typeface="Century"/>
                <a:ea typeface="HG創英角ｺﾞｼｯｸUB"/>
                <a:cs typeface="Times New Roman"/>
              </a:rPr>
              <a:t>第２会議室</a:t>
            </a:r>
            <a:endParaRPr lang="ja-JP" altLang="en-US" sz="1400" kern="100" dirty="0">
              <a:solidFill>
                <a:schemeClr val="bg1"/>
              </a:solidFill>
              <a:latin typeface="Century"/>
              <a:ea typeface="ＭＳ 明朝"/>
              <a:cs typeface="Times New Roman"/>
            </a:endParaRPr>
          </a:p>
          <a:p>
            <a:r>
              <a:rPr lang="en-US" sz="800" kern="0" spc="29" dirty="0">
                <a:solidFill>
                  <a:schemeClr val="bg1"/>
                </a:solidFill>
                <a:latin typeface="HGP明朝B" panose="02020800000000000000" pitchFamily="18" charset="-128"/>
                <a:ea typeface="HGP明朝B" panose="02020800000000000000" pitchFamily="18" charset="-128"/>
                <a:cs typeface="Times New Roman"/>
              </a:rPr>
              <a:t>JR</a:t>
            </a:r>
            <a:r>
              <a:rPr lang="ja-JP" altLang="en-US" sz="800" kern="0" spc="29" dirty="0">
                <a:solidFill>
                  <a:schemeClr val="bg1"/>
                </a:solidFill>
                <a:latin typeface="HGP明朝B" panose="02020800000000000000" pitchFamily="18" charset="-128"/>
                <a:ea typeface="HGP明朝B" panose="02020800000000000000" pitchFamily="18" charset="-128"/>
                <a:cs typeface="Times New Roman"/>
              </a:rPr>
              <a:t>総武線「千駄ヶ谷」駅から徒歩１分</a:t>
            </a:r>
            <a:r>
              <a:rPr lang="ja-JP" altLang="en-US" sz="800" kern="0" dirty="0">
                <a:solidFill>
                  <a:schemeClr val="bg1"/>
                </a:solidFill>
                <a:latin typeface="HGP明朝B" panose="02020800000000000000" pitchFamily="18" charset="-128"/>
                <a:ea typeface="HGP明朝B" panose="02020800000000000000" pitchFamily="18" charset="-128"/>
                <a:cs typeface="Times New Roman"/>
              </a:rPr>
              <a:t>　</a:t>
            </a:r>
            <a:endParaRPr lang="ja-JP" altLang="en-US" sz="800" kern="100" dirty="0">
              <a:solidFill>
                <a:schemeClr val="bg1"/>
              </a:solidFill>
              <a:latin typeface="HGP明朝B" panose="02020800000000000000" pitchFamily="18" charset="-128"/>
              <a:ea typeface="HGP明朝B" panose="02020800000000000000" pitchFamily="18" charset="-128"/>
              <a:cs typeface="Times New Roman"/>
            </a:endParaRPr>
          </a:p>
          <a:p>
            <a:r>
              <a:rPr lang="ja-JP" altLang="en-US" sz="800" kern="0" spc="6" dirty="0">
                <a:solidFill>
                  <a:schemeClr val="bg1"/>
                </a:solidFill>
                <a:latin typeface="HGP明朝B" panose="02020800000000000000" pitchFamily="18" charset="-128"/>
                <a:ea typeface="HGP明朝B" panose="02020800000000000000" pitchFamily="18" charset="-128"/>
                <a:cs typeface="Times New Roman"/>
              </a:rPr>
              <a:t>都営地下鉄大江戸線「国立競技場</a:t>
            </a:r>
            <a:r>
              <a:rPr lang="ja-JP" altLang="en-US" sz="800" kern="0" spc="6" dirty="0" smtClean="0">
                <a:solidFill>
                  <a:schemeClr val="bg1"/>
                </a:solidFill>
                <a:latin typeface="HGP明朝B" panose="02020800000000000000" pitchFamily="18" charset="-128"/>
                <a:ea typeface="HGP明朝B" panose="02020800000000000000" pitchFamily="18" charset="-128"/>
                <a:cs typeface="Times New Roman"/>
              </a:rPr>
              <a:t>」駅</a:t>
            </a:r>
            <a:endParaRPr lang="en-US" altLang="ja-JP" sz="800" kern="0" spc="6" dirty="0" smtClean="0">
              <a:solidFill>
                <a:schemeClr val="bg1"/>
              </a:solidFill>
              <a:latin typeface="HGP明朝B" panose="02020800000000000000" pitchFamily="18" charset="-128"/>
              <a:ea typeface="HGP明朝B" panose="02020800000000000000" pitchFamily="18" charset="-128"/>
              <a:cs typeface="Times New Roman"/>
            </a:endParaRPr>
          </a:p>
          <a:p>
            <a:r>
              <a:rPr lang="en-US" sz="800" kern="0" spc="6" dirty="0" smtClean="0">
                <a:solidFill>
                  <a:schemeClr val="bg1"/>
                </a:solidFill>
                <a:latin typeface="HGP明朝B" panose="02020800000000000000" pitchFamily="18" charset="-128"/>
                <a:ea typeface="HGP明朝B" panose="02020800000000000000" pitchFamily="18" charset="-128"/>
                <a:cs typeface="Times New Roman"/>
              </a:rPr>
              <a:t>A</a:t>
            </a:r>
            <a:r>
              <a:rPr lang="ja-JP" altLang="en-US" sz="800" kern="0" spc="6" dirty="0">
                <a:solidFill>
                  <a:schemeClr val="bg1"/>
                </a:solidFill>
                <a:latin typeface="HGP明朝B" panose="02020800000000000000" pitchFamily="18" charset="-128"/>
                <a:ea typeface="HGP明朝B" panose="02020800000000000000" pitchFamily="18" charset="-128"/>
                <a:cs typeface="Times New Roman"/>
              </a:rPr>
              <a:t>４出口から徒歩１分</a:t>
            </a:r>
            <a:endParaRPr lang="ja-JP" altLang="en-US" sz="800" kern="100" dirty="0">
              <a:solidFill>
                <a:schemeClr val="bg1"/>
              </a:solidFill>
              <a:latin typeface="HGP明朝B" panose="02020800000000000000" pitchFamily="18" charset="-128"/>
              <a:ea typeface="HGP明朝B" panose="02020800000000000000" pitchFamily="18" charset="-128"/>
              <a:cs typeface="Times New Roman"/>
            </a:endParaRPr>
          </a:p>
          <a:p>
            <a:r>
              <a:rPr lang="en-US" sz="4100" b="1" kern="100" dirty="0">
                <a:ln w="15773" cap="flat" cmpd="sng" algn="ctr">
                  <a:gradFill>
                    <a:gsLst>
                      <a:gs pos="70000">
                        <a:srgbClr val="F16700"/>
                      </a:gs>
                      <a:gs pos="0">
                        <a:srgbClr val="FFAA65"/>
                      </a:gs>
                    </a:gsLst>
                    <a:lin ang="5400000" scaled="0"/>
                  </a:gradFill>
                  <a:prstDash val="solid"/>
                  <a:round/>
                </a:ln>
                <a:solidFill>
                  <a:schemeClr val="bg1"/>
                </a:solidFill>
                <a:effectLst>
                  <a:outerShdw blurRad="50800" dist="40005" dir="5400000" algn="tl">
                    <a:srgbClr val="000000">
                      <a:alpha val="33000"/>
                    </a:srgbClr>
                  </a:outerShdw>
                </a:effectLst>
                <a:latin typeface="HG創英角ｺﾞｼｯｸUB"/>
                <a:ea typeface="ＭＳ 明朝"/>
                <a:cs typeface="Times New Roman"/>
              </a:rPr>
              <a:t> </a:t>
            </a:r>
            <a:endParaRPr lang="ja-JP" altLang="en-US" sz="1200" kern="100" dirty="0">
              <a:solidFill>
                <a:schemeClr val="bg1"/>
              </a:solidFill>
              <a:latin typeface="Century"/>
              <a:ea typeface="ＭＳ 明朝"/>
              <a:cs typeface="Times New Roman"/>
            </a:endParaRPr>
          </a:p>
        </p:txBody>
      </p:sp>
      <p:sp>
        <p:nvSpPr>
          <p:cNvPr id="22" name="テキスト ボックス 2"/>
          <p:cNvSpPr txBox="1">
            <a:spLocks noChangeArrowheads="1"/>
          </p:cNvSpPr>
          <p:nvPr/>
        </p:nvSpPr>
        <p:spPr bwMode="auto">
          <a:xfrm>
            <a:off x="214473" y="8758745"/>
            <a:ext cx="667912" cy="263649"/>
          </a:xfrm>
          <a:prstGeom prst="rect">
            <a:avLst/>
          </a:prstGeom>
          <a:noFill/>
          <a:ln w="9525">
            <a:noFill/>
            <a:miter lim="800000"/>
            <a:headEnd/>
            <a:tailEnd/>
          </a:ln>
        </p:spPr>
        <p:txBody>
          <a:bodyPr rot="0" vert="horz" wrap="square" lIns="0" tIns="0" rIns="0" bIns="0" anchor="t" anchorCtr="0">
            <a:noAutofit/>
          </a:bodyPr>
          <a:lstStyle/>
          <a:p>
            <a:pPr algn="ctr"/>
            <a:r>
              <a:rPr lang="ja-JP" altLang="en-US" sz="1200" kern="100" dirty="0">
                <a:latin typeface="Century"/>
                <a:ea typeface="HG創英角ｺﾞｼｯｸUB"/>
                <a:cs typeface="Times New Roman"/>
              </a:rPr>
              <a:t>会場</a:t>
            </a:r>
            <a:endParaRPr lang="ja-JP" altLang="en-US" sz="1200" kern="100" dirty="0">
              <a:latin typeface="Century"/>
              <a:ea typeface="ＭＳ 明朝"/>
              <a:cs typeface="Times New Roman"/>
            </a:endParaRPr>
          </a:p>
        </p:txBody>
      </p:sp>
      <p:sp>
        <p:nvSpPr>
          <p:cNvPr id="31" name="テキスト ボックス 2"/>
          <p:cNvSpPr txBox="1">
            <a:spLocks noChangeArrowheads="1"/>
          </p:cNvSpPr>
          <p:nvPr/>
        </p:nvSpPr>
        <p:spPr bwMode="auto">
          <a:xfrm>
            <a:off x="858019" y="9345475"/>
            <a:ext cx="2421004" cy="360040"/>
          </a:xfrm>
          <a:prstGeom prst="rect">
            <a:avLst/>
          </a:prstGeom>
          <a:noFill/>
          <a:ln w="9525">
            <a:noFill/>
            <a:miter lim="800000"/>
            <a:headEnd/>
            <a:tailEnd/>
          </a:ln>
        </p:spPr>
        <p:txBody>
          <a:bodyPr rot="0" vert="horz" wrap="square" lIns="104306" tIns="52153" rIns="104306" bIns="52153" anchor="t" anchorCtr="0">
            <a:noAutofit/>
          </a:bodyPr>
          <a:lstStyle/>
          <a:p>
            <a:pPr>
              <a:spcBef>
                <a:spcPts val="684"/>
              </a:spcBef>
            </a:pPr>
            <a:r>
              <a:rPr lang="ja-JP" altLang="en-US" sz="1400" kern="100" dirty="0" smtClean="0">
                <a:solidFill>
                  <a:schemeClr val="bg1"/>
                </a:solidFill>
                <a:latin typeface="Century"/>
                <a:ea typeface="HG創英角ｺﾞｼｯｸUB"/>
                <a:cs typeface="Times New Roman"/>
              </a:rPr>
              <a:t>４</a:t>
            </a:r>
            <a:r>
              <a:rPr lang="ja-JP" altLang="en-US" sz="1400" kern="100" dirty="0">
                <a:solidFill>
                  <a:schemeClr val="bg1"/>
                </a:solidFill>
                <a:latin typeface="Century"/>
                <a:ea typeface="HG創英角ｺﾞｼｯｸUB"/>
                <a:cs typeface="Times New Roman"/>
              </a:rPr>
              <a:t>０</a:t>
            </a:r>
            <a:r>
              <a:rPr lang="ja-JP" altLang="en-US" sz="1400" kern="100" dirty="0" smtClean="0">
                <a:solidFill>
                  <a:schemeClr val="bg1"/>
                </a:solidFill>
                <a:latin typeface="Century"/>
                <a:ea typeface="HG創英角ｺﾞｼｯｸUB"/>
                <a:cs typeface="Times New Roman"/>
              </a:rPr>
              <a:t>名</a:t>
            </a:r>
            <a:r>
              <a:rPr lang="ja-JP" altLang="en-US" sz="1400" kern="100" dirty="0">
                <a:solidFill>
                  <a:schemeClr val="bg1"/>
                </a:solidFill>
                <a:latin typeface="Century"/>
                <a:ea typeface="HG創英角ｺﾞｼｯｸUB"/>
                <a:cs typeface="Times New Roman"/>
              </a:rPr>
              <a:t>（申込先着順）</a:t>
            </a:r>
            <a:r>
              <a:rPr lang="en-US" sz="1400" kern="100" dirty="0">
                <a:solidFill>
                  <a:schemeClr val="bg1"/>
                </a:solidFill>
                <a:latin typeface="Century"/>
                <a:ea typeface="HG創英角ｺﾞｼｯｸUB"/>
                <a:cs typeface="Times New Roman"/>
              </a:rPr>
              <a:t>	</a:t>
            </a:r>
            <a:endParaRPr lang="ja-JP" altLang="en-US" sz="1400" kern="100" dirty="0">
              <a:solidFill>
                <a:schemeClr val="bg1"/>
              </a:solidFill>
              <a:latin typeface="Century"/>
              <a:ea typeface="ＭＳ 明朝"/>
              <a:cs typeface="Times New Roman"/>
            </a:endParaRPr>
          </a:p>
          <a:p>
            <a:pPr algn="just"/>
            <a:r>
              <a:rPr lang="en-US" sz="1400" kern="100" dirty="0">
                <a:solidFill>
                  <a:schemeClr val="bg1"/>
                </a:solidFill>
                <a:latin typeface="Century"/>
                <a:ea typeface="ＭＳ 明朝"/>
                <a:cs typeface="Times New Roman"/>
              </a:rPr>
              <a:t> </a:t>
            </a:r>
            <a:endParaRPr lang="ja-JP" altLang="en-US" sz="1400" kern="100" dirty="0">
              <a:solidFill>
                <a:schemeClr val="bg1"/>
              </a:solidFill>
              <a:latin typeface="Century"/>
              <a:ea typeface="ＭＳ 明朝"/>
              <a:cs typeface="Times New Roman"/>
            </a:endParaRPr>
          </a:p>
        </p:txBody>
      </p:sp>
      <p:sp>
        <p:nvSpPr>
          <p:cNvPr id="35" name="テキスト ボックス 2"/>
          <p:cNvSpPr txBox="1">
            <a:spLocks noChangeArrowheads="1"/>
          </p:cNvSpPr>
          <p:nvPr/>
        </p:nvSpPr>
        <p:spPr bwMode="auto">
          <a:xfrm>
            <a:off x="858019" y="9734090"/>
            <a:ext cx="1896617" cy="360040"/>
          </a:xfrm>
          <a:prstGeom prst="rect">
            <a:avLst/>
          </a:prstGeom>
          <a:noFill/>
          <a:ln w="9525">
            <a:noFill/>
            <a:miter lim="800000"/>
            <a:headEnd/>
            <a:tailEnd/>
          </a:ln>
        </p:spPr>
        <p:txBody>
          <a:bodyPr rot="0" vert="horz" wrap="square" lIns="104306" tIns="52153" rIns="104306" bIns="52153" anchor="t" anchorCtr="0">
            <a:noAutofit/>
          </a:bodyPr>
          <a:lstStyle/>
          <a:p>
            <a:r>
              <a:rPr lang="ja-JP" altLang="en-US" sz="1400" kern="100" dirty="0" smtClean="0">
                <a:solidFill>
                  <a:schemeClr val="bg1"/>
                </a:solidFill>
                <a:latin typeface="Century"/>
                <a:ea typeface="HG創英角ｺﾞｼｯｸUB"/>
                <a:cs typeface="Times New Roman"/>
              </a:rPr>
              <a:t>５００円</a:t>
            </a:r>
            <a:r>
              <a:rPr lang="en-US" altLang="ja-JP" sz="1400" kern="100" dirty="0" smtClean="0">
                <a:solidFill>
                  <a:schemeClr val="bg1"/>
                </a:solidFill>
                <a:latin typeface="Century"/>
                <a:ea typeface="HG創英角ｺﾞｼｯｸUB"/>
                <a:cs typeface="Times New Roman"/>
              </a:rPr>
              <a:t>/</a:t>
            </a:r>
            <a:r>
              <a:rPr lang="ja-JP" altLang="en-US" sz="1400" kern="100" dirty="0" smtClean="0">
                <a:solidFill>
                  <a:schemeClr val="bg1"/>
                </a:solidFill>
                <a:latin typeface="Century"/>
                <a:ea typeface="HG創英角ｺﾞｼｯｸUB"/>
                <a:cs typeface="Times New Roman"/>
              </a:rPr>
              <a:t>回</a:t>
            </a:r>
            <a:endParaRPr lang="ja-JP" altLang="en-US" sz="1400" kern="100" dirty="0">
              <a:solidFill>
                <a:schemeClr val="bg1"/>
              </a:solidFill>
              <a:latin typeface="Century"/>
              <a:ea typeface="ＭＳ 明朝"/>
              <a:cs typeface="Times New Roman"/>
            </a:endParaRPr>
          </a:p>
          <a:p>
            <a:pPr algn="just"/>
            <a:r>
              <a:rPr lang="en-US" sz="1400" kern="100" dirty="0">
                <a:solidFill>
                  <a:schemeClr val="bg1"/>
                </a:solidFill>
                <a:latin typeface="Century"/>
                <a:ea typeface="ＭＳ 明朝"/>
                <a:cs typeface="Times New Roman"/>
              </a:rPr>
              <a:t> </a:t>
            </a:r>
            <a:endParaRPr lang="ja-JP" altLang="en-US" sz="1400" kern="100" dirty="0">
              <a:solidFill>
                <a:schemeClr val="bg1"/>
              </a:solidFill>
              <a:latin typeface="Century"/>
              <a:ea typeface="ＭＳ 明朝"/>
              <a:cs typeface="Times New Roman"/>
            </a:endParaRPr>
          </a:p>
        </p:txBody>
      </p:sp>
      <p:sp>
        <p:nvSpPr>
          <p:cNvPr id="5" name="Rectangle 35"/>
          <p:cNvSpPr>
            <a:spLocks noChangeArrowheads="1"/>
          </p:cNvSpPr>
          <p:nvPr/>
        </p:nvSpPr>
        <p:spPr bwMode="auto">
          <a:xfrm>
            <a:off x="0" y="53090"/>
            <a:ext cx="210714" cy="428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4306" tIns="52153" rIns="104306" bIns="52153" numCol="1" anchor="ctr" anchorCtr="0" compatLnSpc="1">
            <a:prstTxWarp prst="textNoShape">
              <a:avLst/>
            </a:prstTxWarp>
            <a:spAutoFit/>
          </a:bodyPr>
          <a:lstStyle/>
          <a:p>
            <a:endParaRPr lang="ja-JP" altLang="en-US"/>
          </a:p>
        </p:txBody>
      </p:sp>
      <p:sp>
        <p:nvSpPr>
          <p:cNvPr id="6" name="Rectangle 61"/>
          <p:cNvSpPr>
            <a:spLocks noChangeArrowheads="1"/>
          </p:cNvSpPr>
          <p:nvPr/>
        </p:nvSpPr>
        <p:spPr bwMode="auto">
          <a:xfrm>
            <a:off x="0" y="151148"/>
            <a:ext cx="210714" cy="767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4306" tIns="52153" rIns="104306" bIns="52153" numCol="1" anchor="ctr" anchorCtr="0" compatLnSpc="1">
            <a:prstTxWarp prst="textNoShape">
              <a:avLst/>
            </a:prstTxWarp>
            <a:spAutoFit/>
          </a:bodyPr>
          <a:lstStyle/>
          <a:p>
            <a:pPr fontAlgn="base">
              <a:spcBef>
                <a:spcPct val="0"/>
              </a:spcBef>
              <a:spcAft>
                <a:spcPct val="0"/>
              </a:spcAft>
            </a:pPr>
            <a:endParaRPr lang="en-US" altLang="ja-JP" sz="1100">
              <a:latin typeface="Century" pitchFamily="18" charset="0"/>
              <a:ea typeface="ＭＳ 明朝" pitchFamily="17" charset="-128"/>
              <a:cs typeface="Times New Roman" pitchFamily="18" charset="0"/>
            </a:endParaRPr>
          </a:p>
          <a:p>
            <a:pPr eaLnBrk="0" fontAlgn="base" hangingPunct="0">
              <a:spcBef>
                <a:spcPct val="0"/>
              </a:spcBef>
              <a:spcAft>
                <a:spcPct val="0"/>
              </a:spcAft>
            </a:pPr>
            <a:r>
              <a:rPr lang="en-US" altLang="ja-JP" sz="1100">
                <a:latin typeface="Century" pitchFamily="18" charset="0"/>
                <a:ea typeface="ＭＳ 明朝" pitchFamily="17" charset="-128"/>
                <a:cs typeface="Times New Roman" pitchFamily="18" charset="0"/>
              </a:rPr>
              <a:t/>
            </a:r>
            <a:br>
              <a:rPr lang="en-US" altLang="ja-JP" sz="1100">
                <a:latin typeface="Century" pitchFamily="18" charset="0"/>
                <a:ea typeface="ＭＳ 明朝" pitchFamily="17" charset="-128"/>
                <a:cs typeface="Times New Roman" pitchFamily="18" charset="0"/>
              </a:rPr>
            </a:br>
            <a:endParaRPr lang="en-US" altLang="ja-JP">
              <a:latin typeface="Arial" pitchFamily="34" charset="0"/>
              <a:ea typeface="ＭＳ Ｐゴシック" pitchFamily="50" charset="-128"/>
              <a:cs typeface="ＭＳ Ｐゴシック" pitchFamily="50" charset="-128"/>
            </a:endParaRPr>
          </a:p>
        </p:txBody>
      </p:sp>
      <p:sp>
        <p:nvSpPr>
          <p:cNvPr id="11" name="円/楕円 10"/>
          <p:cNvSpPr>
            <a:spLocks noChangeAspect="1"/>
          </p:cNvSpPr>
          <p:nvPr/>
        </p:nvSpPr>
        <p:spPr>
          <a:xfrm>
            <a:off x="5737423" y="526722"/>
            <a:ext cx="1620000" cy="16200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17" name="テキスト ボックス 16"/>
          <p:cNvSpPr txBox="1"/>
          <p:nvPr/>
        </p:nvSpPr>
        <p:spPr>
          <a:xfrm>
            <a:off x="5824018" y="595984"/>
            <a:ext cx="1474068" cy="707886"/>
          </a:xfrm>
          <a:prstGeom prst="rect">
            <a:avLst/>
          </a:prstGeom>
          <a:noFill/>
        </p:spPr>
        <p:txBody>
          <a:bodyPr wrap="square" rtlCol="0">
            <a:spAutoFit/>
          </a:bodyPr>
          <a:lstStyle/>
          <a:p>
            <a:r>
              <a:rPr lang="en-US" altLang="ja-JP" sz="4000" dirty="0" smtClean="0">
                <a:solidFill>
                  <a:schemeClr val="bg1"/>
                </a:solidFill>
              </a:rPr>
              <a:t>11</a:t>
            </a:r>
            <a:endParaRPr kumimoji="1" lang="en-US" altLang="ja-JP" sz="4000" dirty="0" smtClean="0">
              <a:solidFill>
                <a:schemeClr val="bg1"/>
              </a:solidFill>
            </a:endParaRPr>
          </a:p>
        </p:txBody>
      </p:sp>
      <p:sp>
        <p:nvSpPr>
          <p:cNvPr id="19" name="円/楕円 18"/>
          <p:cNvSpPr/>
          <p:nvPr/>
        </p:nvSpPr>
        <p:spPr>
          <a:xfrm>
            <a:off x="6938061" y="1208623"/>
            <a:ext cx="360040" cy="36004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731562" y="1180894"/>
            <a:ext cx="792088" cy="415498"/>
          </a:xfrm>
          <a:prstGeom prst="rect">
            <a:avLst/>
          </a:prstGeom>
          <a:noFill/>
        </p:spPr>
        <p:txBody>
          <a:bodyPr wrap="square" rtlCol="0">
            <a:spAutoFit/>
          </a:bodyPr>
          <a:lstStyle/>
          <a:p>
            <a:pPr algn="ctr"/>
            <a:r>
              <a:rPr lang="ja-JP" altLang="en-US" b="1" dirty="0" smtClean="0">
                <a:solidFill>
                  <a:srgbClr val="0070C0"/>
                </a:solidFill>
              </a:rPr>
              <a:t>土</a:t>
            </a:r>
            <a:endParaRPr kumimoji="1" lang="ja-JP" altLang="en-US" b="1" dirty="0">
              <a:solidFill>
                <a:srgbClr val="0070C0"/>
              </a:solidFill>
            </a:endParaRPr>
          </a:p>
        </p:txBody>
      </p:sp>
      <p:sp>
        <p:nvSpPr>
          <p:cNvPr id="10" name="テキスト ボックス 9"/>
          <p:cNvSpPr txBox="1"/>
          <p:nvPr/>
        </p:nvSpPr>
        <p:spPr>
          <a:xfrm>
            <a:off x="252238" y="128216"/>
            <a:ext cx="4854734" cy="307777"/>
          </a:xfrm>
          <a:prstGeom prst="rect">
            <a:avLst/>
          </a:prstGeom>
          <a:noFill/>
        </p:spPr>
        <p:txBody>
          <a:bodyPr wrap="square" rtlCol="0">
            <a:spAutoFit/>
          </a:bodyPr>
          <a:lstStyle/>
          <a:p>
            <a:r>
              <a:rPr kumimoji="1" lang="ja-JP" altLang="en-US" sz="1400" dirty="0" smtClean="0"/>
              <a:t>平成</a:t>
            </a:r>
            <a:r>
              <a:rPr kumimoji="1" lang="en-US" altLang="ja-JP" sz="1400" dirty="0" smtClean="0"/>
              <a:t>26</a:t>
            </a:r>
            <a:r>
              <a:rPr kumimoji="1" lang="ja-JP" altLang="en-US" sz="1400" dirty="0" smtClean="0"/>
              <a:t>年度地域スポーツクラブマネジメントセミナー</a:t>
            </a:r>
            <a:endParaRPr kumimoji="1" lang="ja-JP" altLang="en-US" sz="1400" dirty="0"/>
          </a:p>
        </p:txBody>
      </p:sp>
      <p:sp>
        <p:nvSpPr>
          <p:cNvPr id="57" name="角丸四角形 56"/>
          <p:cNvSpPr/>
          <p:nvPr/>
        </p:nvSpPr>
        <p:spPr>
          <a:xfrm>
            <a:off x="238584" y="9378243"/>
            <a:ext cx="619690" cy="273173"/>
          </a:xfrm>
          <a:prstGeom prst="round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en-US" sz="1800" kern="100">
                <a:solidFill>
                  <a:schemeClr val="tx1"/>
                </a:solidFill>
                <a:latin typeface="HG創英角ｺﾞｼｯｸUB" panose="020B0909000000000000" pitchFamily="49" charset="-128"/>
                <a:ea typeface="HG創英角ｺﾞｼｯｸUB" panose="020B0909000000000000" pitchFamily="49" charset="-128"/>
                <a:cs typeface="Times New Roman"/>
              </a:rPr>
              <a:t> </a:t>
            </a:r>
            <a:endParaRPr lang="ja-JP" altLang="en-US" sz="1800" kern="100">
              <a:solidFill>
                <a:schemeClr val="tx1"/>
              </a:solidFill>
              <a:latin typeface="HG創英角ｺﾞｼｯｸUB" panose="020B0909000000000000" pitchFamily="49" charset="-128"/>
              <a:ea typeface="HG創英角ｺﾞｼｯｸUB" panose="020B0909000000000000" pitchFamily="49" charset="-128"/>
              <a:cs typeface="Times New Roman"/>
            </a:endParaRPr>
          </a:p>
        </p:txBody>
      </p:sp>
      <p:sp>
        <p:nvSpPr>
          <p:cNvPr id="58" name="テキスト ボックス 2"/>
          <p:cNvSpPr txBox="1">
            <a:spLocks noChangeArrowheads="1"/>
          </p:cNvSpPr>
          <p:nvPr/>
        </p:nvSpPr>
        <p:spPr bwMode="auto">
          <a:xfrm>
            <a:off x="214473" y="9421675"/>
            <a:ext cx="667912" cy="263649"/>
          </a:xfrm>
          <a:prstGeom prst="rect">
            <a:avLst/>
          </a:prstGeom>
          <a:noFill/>
          <a:ln w="9525">
            <a:noFill/>
            <a:miter lim="800000"/>
            <a:headEnd/>
            <a:tailEnd/>
          </a:ln>
        </p:spPr>
        <p:txBody>
          <a:bodyPr rot="0" vert="horz" wrap="square" lIns="0" tIns="0" rIns="0" bIns="0" anchor="t" anchorCtr="0">
            <a:noAutofit/>
          </a:bodyPr>
          <a:lstStyle/>
          <a:p>
            <a:pPr algn="ctr"/>
            <a:r>
              <a:rPr lang="ja-JP" altLang="en-US" sz="1200" kern="100" dirty="0">
                <a:latin typeface="Century"/>
                <a:ea typeface="HG創英角ｺﾞｼｯｸUB"/>
                <a:cs typeface="Times New Roman"/>
              </a:rPr>
              <a:t>定員</a:t>
            </a:r>
            <a:endParaRPr lang="ja-JP" altLang="en-US" sz="1200" kern="100" dirty="0">
              <a:latin typeface="Century"/>
              <a:ea typeface="ＭＳ 明朝"/>
              <a:cs typeface="Times New Roman"/>
            </a:endParaRPr>
          </a:p>
        </p:txBody>
      </p:sp>
      <p:sp>
        <p:nvSpPr>
          <p:cNvPr id="59" name="角丸四角形 58"/>
          <p:cNvSpPr/>
          <p:nvPr/>
        </p:nvSpPr>
        <p:spPr>
          <a:xfrm>
            <a:off x="238584" y="9762665"/>
            <a:ext cx="619690" cy="273173"/>
          </a:xfrm>
          <a:prstGeom prst="round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en-US" sz="1800" kern="100">
                <a:solidFill>
                  <a:schemeClr val="tx1"/>
                </a:solidFill>
                <a:latin typeface="HG創英角ｺﾞｼｯｸUB" panose="020B0909000000000000" pitchFamily="49" charset="-128"/>
                <a:ea typeface="HG創英角ｺﾞｼｯｸUB" panose="020B0909000000000000" pitchFamily="49" charset="-128"/>
                <a:cs typeface="Times New Roman"/>
              </a:rPr>
              <a:t> </a:t>
            </a:r>
            <a:endParaRPr lang="ja-JP" altLang="en-US" sz="1800" kern="100">
              <a:solidFill>
                <a:schemeClr val="tx1"/>
              </a:solidFill>
              <a:latin typeface="HG創英角ｺﾞｼｯｸUB" panose="020B0909000000000000" pitchFamily="49" charset="-128"/>
              <a:ea typeface="HG創英角ｺﾞｼｯｸUB" panose="020B0909000000000000" pitchFamily="49" charset="-128"/>
              <a:cs typeface="Times New Roman"/>
            </a:endParaRPr>
          </a:p>
        </p:txBody>
      </p:sp>
      <p:sp>
        <p:nvSpPr>
          <p:cNvPr id="61" name="テキスト ボックス 2"/>
          <p:cNvSpPr txBox="1">
            <a:spLocks noChangeArrowheads="1"/>
          </p:cNvSpPr>
          <p:nvPr/>
        </p:nvSpPr>
        <p:spPr bwMode="auto">
          <a:xfrm>
            <a:off x="244833" y="9811965"/>
            <a:ext cx="607193" cy="290014"/>
          </a:xfrm>
          <a:prstGeom prst="rect">
            <a:avLst/>
          </a:prstGeom>
          <a:noFill/>
          <a:ln w="9525">
            <a:noFill/>
            <a:miter lim="800000"/>
            <a:headEnd/>
            <a:tailEnd/>
          </a:ln>
        </p:spPr>
        <p:txBody>
          <a:bodyPr rot="0" vert="horz" wrap="square" lIns="0" tIns="0" rIns="0" bIns="0" anchor="t" anchorCtr="0">
            <a:noAutofit/>
          </a:bodyPr>
          <a:lstStyle/>
          <a:p>
            <a:pPr algn="ctr"/>
            <a:r>
              <a:rPr lang="ja-JP" altLang="en-US" sz="1200" kern="100" dirty="0" smtClean="0">
                <a:latin typeface="Century"/>
                <a:ea typeface="HG創英角ｺﾞｼｯｸUB"/>
                <a:cs typeface="Times New Roman"/>
              </a:rPr>
              <a:t>参加料</a:t>
            </a:r>
            <a:endParaRPr lang="ja-JP" altLang="en-US" sz="1200" kern="100" dirty="0">
              <a:latin typeface="Century"/>
              <a:ea typeface="ＭＳ 明朝"/>
              <a:cs typeface="Times New Roman"/>
            </a:endParaRPr>
          </a:p>
        </p:txBody>
      </p:sp>
      <p:sp>
        <p:nvSpPr>
          <p:cNvPr id="32" name="正方形/長方形 31"/>
          <p:cNvSpPr/>
          <p:nvPr/>
        </p:nvSpPr>
        <p:spPr>
          <a:xfrm>
            <a:off x="-744" y="4017169"/>
            <a:ext cx="3672000" cy="93610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64" name="正方形/長方形 63"/>
          <p:cNvSpPr/>
          <p:nvPr/>
        </p:nvSpPr>
        <p:spPr>
          <a:xfrm>
            <a:off x="3890739" y="4017169"/>
            <a:ext cx="3672000" cy="936104"/>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70" name="テキスト ボックス 69"/>
          <p:cNvSpPr txBox="1"/>
          <p:nvPr/>
        </p:nvSpPr>
        <p:spPr>
          <a:xfrm>
            <a:off x="1444625" y="4054624"/>
            <a:ext cx="2200275" cy="369332"/>
          </a:xfrm>
          <a:prstGeom prst="rect">
            <a:avLst/>
          </a:prstGeom>
          <a:noFill/>
        </p:spPr>
        <p:txBody>
          <a:bodyPr wrap="square" rtlCol="0">
            <a:spAutoFit/>
          </a:bodyPr>
          <a:lstStyle/>
          <a:p>
            <a:r>
              <a:rPr kumimoji="1" lang="ja-JP" altLang="en-US" sz="1800" b="1" dirty="0" smtClean="0">
                <a:ln>
                  <a:solidFill>
                    <a:schemeClr val="bg1"/>
                  </a:solidFill>
                </a:ln>
                <a:latin typeface="HGP創英角ｺﾞｼｯｸUB" panose="020B0900000000000000" pitchFamily="50" charset="-128"/>
                <a:ea typeface="HGP創英角ｺﾞｼｯｸUB" panose="020B0900000000000000" pitchFamily="50" charset="-128"/>
              </a:rPr>
              <a:t>１０：００～１２：００</a:t>
            </a:r>
            <a:endParaRPr kumimoji="1" lang="ja-JP" altLang="en-US" sz="1800" b="1" dirty="0">
              <a:ln>
                <a:solidFill>
                  <a:schemeClr val="bg1"/>
                </a:solidFill>
              </a:ln>
              <a:latin typeface="HGP創英角ｺﾞｼｯｸUB" panose="020B0900000000000000" pitchFamily="50" charset="-128"/>
              <a:ea typeface="HGP創英角ｺﾞｼｯｸUB" panose="020B0900000000000000" pitchFamily="50" charset="-128"/>
            </a:endParaRPr>
          </a:p>
        </p:txBody>
      </p:sp>
      <p:sp>
        <p:nvSpPr>
          <p:cNvPr id="72" name="テキスト ボックス 71"/>
          <p:cNvSpPr txBox="1"/>
          <p:nvPr/>
        </p:nvSpPr>
        <p:spPr>
          <a:xfrm>
            <a:off x="-4043" y="4413151"/>
            <a:ext cx="3615859" cy="523220"/>
          </a:xfrm>
          <a:prstGeom prst="rect">
            <a:avLst/>
          </a:prstGeom>
          <a:noFill/>
        </p:spPr>
        <p:txBody>
          <a:bodyPr wrap="square" rtlCol="0">
            <a:spAutoFit/>
          </a:bodyPr>
          <a:lstStyle/>
          <a:p>
            <a:pPr algn="ctr"/>
            <a:r>
              <a:rPr kumimoji="1"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１から学ぶ会計の話</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73" name="テキスト ボックス 72"/>
          <p:cNvSpPr txBox="1"/>
          <p:nvPr/>
        </p:nvSpPr>
        <p:spPr>
          <a:xfrm>
            <a:off x="3801963" y="4425851"/>
            <a:ext cx="3799532" cy="523220"/>
          </a:xfrm>
          <a:prstGeom prst="rect">
            <a:avLst/>
          </a:prstGeom>
          <a:noFill/>
        </p:spPr>
        <p:txBody>
          <a:bodyPr wrap="square" rtlCol="0">
            <a:spAutoFit/>
          </a:bodyPr>
          <a:lstStyle/>
          <a:p>
            <a:pPr algn="ctr"/>
            <a:r>
              <a:rPr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ワーク＆相談会</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正方形/長方形 39"/>
          <p:cNvSpPr/>
          <p:nvPr/>
        </p:nvSpPr>
        <p:spPr>
          <a:xfrm>
            <a:off x="3011785" y="8758745"/>
            <a:ext cx="1284890" cy="136815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95690" rtl="0" eaLnBrk="1" latinLnBrk="0" hangingPunct="1">
              <a:defRPr kumimoji="1" sz="2000" kern="1200">
                <a:solidFill>
                  <a:schemeClr val="lt1"/>
                </a:solidFill>
                <a:latin typeface="+mn-lt"/>
                <a:ea typeface="+mn-ea"/>
                <a:cs typeface="+mn-cs"/>
              </a:defRPr>
            </a:lvl1pPr>
            <a:lvl2pPr marL="497845" algn="l" defTabSz="995690" rtl="0" eaLnBrk="1" latinLnBrk="0" hangingPunct="1">
              <a:defRPr kumimoji="1" sz="2000" kern="1200">
                <a:solidFill>
                  <a:schemeClr val="lt1"/>
                </a:solidFill>
                <a:latin typeface="+mn-lt"/>
                <a:ea typeface="+mn-ea"/>
                <a:cs typeface="+mn-cs"/>
              </a:defRPr>
            </a:lvl2pPr>
            <a:lvl3pPr marL="995690" algn="l" defTabSz="995690" rtl="0" eaLnBrk="1" latinLnBrk="0" hangingPunct="1">
              <a:defRPr kumimoji="1" sz="2000" kern="1200">
                <a:solidFill>
                  <a:schemeClr val="lt1"/>
                </a:solidFill>
                <a:latin typeface="+mn-lt"/>
                <a:ea typeface="+mn-ea"/>
                <a:cs typeface="+mn-cs"/>
              </a:defRPr>
            </a:lvl3pPr>
            <a:lvl4pPr marL="1493535" algn="l" defTabSz="995690" rtl="0" eaLnBrk="1" latinLnBrk="0" hangingPunct="1">
              <a:defRPr kumimoji="1" sz="2000" kern="1200">
                <a:solidFill>
                  <a:schemeClr val="lt1"/>
                </a:solidFill>
                <a:latin typeface="+mn-lt"/>
                <a:ea typeface="+mn-ea"/>
                <a:cs typeface="+mn-cs"/>
              </a:defRPr>
            </a:lvl4pPr>
            <a:lvl5pPr marL="1991380" algn="l" defTabSz="995690" rtl="0" eaLnBrk="1" latinLnBrk="0" hangingPunct="1">
              <a:defRPr kumimoji="1" sz="2000" kern="1200">
                <a:solidFill>
                  <a:schemeClr val="lt1"/>
                </a:solidFill>
                <a:latin typeface="+mn-lt"/>
                <a:ea typeface="+mn-ea"/>
                <a:cs typeface="+mn-cs"/>
              </a:defRPr>
            </a:lvl5pPr>
            <a:lvl6pPr marL="2489225" algn="l" defTabSz="995690" rtl="0" eaLnBrk="1" latinLnBrk="0" hangingPunct="1">
              <a:defRPr kumimoji="1" sz="2000" kern="1200">
                <a:solidFill>
                  <a:schemeClr val="lt1"/>
                </a:solidFill>
                <a:latin typeface="+mn-lt"/>
                <a:ea typeface="+mn-ea"/>
                <a:cs typeface="+mn-cs"/>
              </a:defRPr>
            </a:lvl6pPr>
            <a:lvl7pPr marL="2987070" algn="l" defTabSz="995690" rtl="0" eaLnBrk="1" latinLnBrk="0" hangingPunct="1">
              <a:defRPr kumimoji="1" sz="2000" kern="1200">
                <a:solidFill>
                  <a:schemeClr val="lt1"/>
                </a:solidFill>
                <a:latin typeface="+mn-lt"/>
                <a:ea typeface="+mn-ea"/>
                <a:cs typeface="+mn-cs"/>
              </a:defRPr>
            </a:lvl7pPr>
            <a:lvl8pPr marL="3484916" algn="l" defTabSz="995690" rtl="0" eaLnBrk="1" latinLnBrk="0" hangingPunct="1">
              <a:defRPr kumimoji="1" sz="2000" kern="1200">
                <a:solidFill>
                  <a:schemeClr val="lt1"/>
                </a:solidFill>
                <a:latin typeface="+mn-lt"/>
                <a:ea typeface="+mn-ea"/>
                <a:cs typeface="+mn-cs"/>
              </a:defRPr>
            </a:lvl8pPr>
            <a:lvl9pPr marL="3982761" algn="l" defTabSz="995690" rtl="0" eaLnBrk="1" latinLnBrk="0" hangingPunct="1">
              <a:defRPr kumimoji="1" sz="2000" kern="1200">
                <a:solidFill>
                  <a:schemeClr val="lt1"/>
                </a:solidFill>
                <a:latin typeface="+mn-lt"/>
                <a:ea typeface="+mn-ea"/>
                <a:cs typeface="+mn-cs"/>
              </a:defRPr>
            </a:lvl9pPr>
          </a:lstStyle>
          <a:p>
            <a:pPr algn="ctr">
              <a:lnSpc>
                <a:spcPts val="2400"/>
              </a:lnSpc>
            </a:pPr>
            <a:r>
              <a:rPr lang="ja-JP" altLang="en-US" sz="1600" spc="-327" dirty="0" smtClean="0">
                <a:ln w="12700">
                  <a:noFill/>
                </a:ln>
                <a:solidFill>
                  <a:schemeClr val="tx1"/>
                </a:solidFill>
                <a:latin typeface="国鉄っぽいフォント（正体）" pitchFamily="2" charset="-128"/>
                <a:ea typeface="国鉄っぽいフォント（正体）" pitchFamily="2" charset="-128"/>
              </a:rPr>
              <a:t>お申込み</a:t>
            </a:r>
            <a:endParaRPr lang="en-US" altLang="ja-JP" sz="1600" spc="-327" dirty="0">
              <a:ln w="12700">
                <a:noFill/>
              </a:ln>
              <a:solidFill>
                <a:schemeClr val="tx1"/>
              </a:solidFill>
              <a:latin typeface="国鉄っぽいフォント（正体）" pitchFamily="2" charset="-128"/>
              <a:ea typeface="国鉄っぽいフォント（正体）" pitchFamily="2" charset="-128"/>
            </a:endParaRPr>
          </a:p>
          <a:p>
            <a:pPr algn="ctr">
              <a:lnSpc>
                <a:spcPts val="2400"/>
              </a:lnSpc>
            </a:pPr>
            <a:r>
              <a:rPr lang="ja-JP" altLang="en-US" sz="1600" spc="-327" dirty="0" smtClean="0">
                <a:ln w="12700">
                  <a:noFill/>
                </a:ln>
                <a:solidFill>
                  <a:schemeClr val="tx1"/>
                </a:solidFill>
                <a:latin typeface="国鉄っぽいフォント（正体）" pitchFamily="2" charset="-128"/>
                <a:ea typeface="国鉄っぽいフォント（正体）" pitchFamily="2" charset="-128"/>
              </a:rPr>
              <a:t>お問合せ</a:t>
            </a:r>
            <a:endParaRPr lang="en-US" altLang="ja-JP" sz="1600" spc="-327" dirty="0" smtClean="0">
              <a:ln w="12700">
                <a:noFill/>
              </a:ln>
              <a:solidFill>
                <a:schemeClr val="tx1"/>
              </a:solidFill>
              <a:latin typeface="国鉄っぽいフォント（正体）" pitchFamily="2" charset="-128"/>
              <a:ea typeface="国鉄っぽいフォント（正体）" pitchFamily="2" charset="-128"/>
            </a:endParaRPr>
          </a:p>
          <a:p>
            <a:pPr algn="ctr">
              <a:lnSpc>
                <a:spcPts val="2400"/>
              </a:lnSpc>
            </a:pPr>
            <a:r>
              <a:rPr lang="ja-JP" altLang="en-US" sz="1000" dirty="0" smtClean="0">
                <a:solidFill>
                  <a:schemeClr val="tx1"/>
                </a:solidFill>
                <a:latin typeface="国鉄っぽいフォント（正体）" pitchFamily="2" charset="-128"/>
                <a:ea typeface="国鉄っぽいフォント（正体）" pitchFamily="2" charset="-128"/>
              </a:rPr>
              <a:t>電話</a:t>
            </a:r>
            <a:r>
              <a:rPr lang="ja-JP" altLang="en-US" sz="1000" dirty="0">
                <a:solidFill>
                  <a:schemeClr val="tx1"/>
                </a:solidFill>
                <a:latin typeface="国鉄っぽいフォント（正体）" pitchFamily="2" charset="-128"/>
                <a:ea typeface="国鉄っぽいフォント（正体）" pitchFamily="2" charset="-128"/>
              </a:rPr>
              <a:t>受付</a:t>
            </a:r>
            <a:endParaRPr lang="en-US" altLang="ja-JP" sz="1000" dirty="0">
              <a:solidFill>
                <a:schemeClr val="tx1"/>
              </a:solidFill>
              <a:latin typeface="国鉄っぽいフォント（正体）" pitchFamily="2" charset="-128"/>
              <a:ea typeface="国鉄っぽいフォント（正体）" pitchFamily="2" charset="-128"/>
            </a:endParaRPr>
          </a:p>
          <a:p>
            <a:pPr algn="ctr">
              <a:lnSpc>
                <a:spcPts val="2400"/>
              </a:lnSpc>
            </a:pPr>
            <a:r>
              <a:rPr lang="ja-JP" altLang="en-US" sz="900" dirty="0">
                <a:solidFill>
                  <a:schemeClr val="tx1"/>
                </a:solidFill>
                <a:latin typeface="国鉄っぽいフォント（正体）" pitchFamily="2" charset="-128"/>
                <a:ea typeface="国鉄っぽいフォント（正体）" pitchFamily="2" charset="-128"/>
              </a:rPr>
              <a:t>平日</a:t>
            </a:r>
            <a:r>
              <a:rPr lang="en-US" altLang="ja-JP" sz="900" dirty="0">
                <a:solidFill>
                  <a:schemeClr val="tx1"/>
                </a:solidFill>
                <a:latin typeface="国鉄っぽいフォント（正体）" pitchFamily="2" charset="-128"/>
                <a:ea typeface="国鉄っぽいフォント（正体）" pitchFamily="2" charset="-128"/>
              </a:rPr>
              <a:t>10:00</a:t>
            </a:r>
            <a:r>
              <a:rPr lang="ja-JP" altLang="en-US" sz="900" dirty="0">
                <a:solidFill>
                  <a:schemeClr val="tx1"/>
                </a:solidFill>
                <a:latin typeface="国鉄っぽいフォント（正体）" pitchFamily="2" charset="-128"/>
                <a:ea typeface="国鉄っぽいフォント（正体）" pitchFamily="2" charset="-128"/>
              </a:rPr>
              <a:t>～</a:t>
            </a:r>
            <a:r>
              <a:rPr lang="en-US" altLang="ja-JP" sz="900" dirty="0">
                <a:solidFill>
                  <a:schemeClr val="tx1"/>
                </a:solidFill>
                <a:latin typeface="国鉄っぽいフォント（正体）" pitchFamily="2" charset="-128"/>
                <a:ea typeface="国鉄っぽいフォント（正体）" pitchFamily="2" charset="-128"/>
              </a:rPr>
              <a:t>17:00</a:t>
            </a:r>
            <a:endParaRPr lang="ja-JP" altLang="en-US" sz="900" dirty="0">
              <a:solidFill>
                <a:schemeClr val="tx1"/>
              </a:solidFill>
              <a:latin typeface="国鉄っぽいフォント（正体）" pitchFamily="2" charset="-128"/>
              <a:ea typeface="国鉄っぽいフォント（正体）" pitchFamily="2" charset="-128"/>
            </a:endParaRPr>
          </a:p>
        </p:txBody>
      </p:sp>
      <p:sp>
        <p:nvSpPr>
          <p:cNvPr id="41" name="正方形/長方形 40"/>
          <p:cNvSpPr/>
          <p:nvPr/>
        </p:nvSpPr>
        <p:spPr>
          <a:xfrm>
            <a:off x="4348021" y="8758745"/>
            <a:ext cx="2961002" cy="40159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95690" rtl="0" eaLnBrk="1" latinLnBrk="0" hangingPunct="1">
              <a:defRPr kumimoji="1" sz="2000" kern="1200">
                <a:solidFill>
                  <a:schemeClr val="lt1"/>
                </a:solidFill>
                <a:latin typeface="+mn-lt"/>
                <a:ea typeface="+mn-ea"/>
                <a:cs typeface="+mn-cs"/>
              </a:defRPr>
            </a:lvl1pPr>
            <a:lvl2pPr marL="497845" algn="l" defTabSz="995690" rtl="0" eaLnBrk="1" latinLnBrk="0" hangingPunct="1">
              <a:defRPr kumimoji="1" sz="2000" kern="1200">
                <a:solidFill>
                  <a:schemeClr val="lt1"/>
                </a:solidFill>
                <a:latin typeface="+mn-lt"/>
                <a:ea typeface="+mn-ea"/>
                <a:cs typeface="+mn-cs"/>
              </a:defRPr>
            </a:lvl2pPr>
            <a:lvl3pPr marL="995690" algn="l" defTabSz="995690" rtl="0" eaLnBrk="1" latinLnBrk="0" hangingPunct="1">
              <a:defRPr kumimoji="1" sz="2000" kern="1200">
                <a:solidFill>
                  <a:schemeClr val="lt1"/>
                </a:solidFill>
                <a:latin typeface="+mn-lt"/>
                <a:ea typeface="+mn-ea"/>
                <a:cs typeface="+mn-cs"/>
              </a:defRPr>
            </a:lvl3pPr>
            <a:lvl4pPr marL="1493535" algn="l" defTabSz="995690" rtl="0" eaLnBrk="1" latinLnBrk="0" hangingPunct="1">
              <a:defRPr kumimoji="1" sz="2000" kern="1200">
                <a:solidFill>
                  <a:schemeClr val="lt1"/>
                </a:solidFill>
                <a:latin typeface="+mn-lt"/>
                <a:ea typeface="+mn-ea"/>
                <a:cs typeface="+mn-cs"/>
              </a:defRPr>
            </a:lvl4pPr>
            <a:lvl5pPr marL="1991380" algn="l" defTabSz="995690" rtl="0" eaLnBrk="1" latinLnBrk="0" hangingPunct="1">
              <a:defRPr kumimoji="1" sz="2000" kern="1200">
                <a:solidFill>
                  <a:schemeClr val="lt1"/>
                </a:solidFill>
                <a:latin typeface="+mn-lt"/>
                <a:ea typeface="+mn-ea"/>
                <a:cs typeface="+mn-cs"/>
              </a:defRPr>
            </a:lvl5pPr>
            <a:lvl6pPr marL="2489225" algn="l" defTabSz="995690" rtl="0" eaLnBrk="1" latinLnBrk="0" hangingPunct="1">
              <a:defRPr kumimoji="1" sz="2000" kern="1200">
                <a:solidFill>
                  <a:schemeClr val="lt1"/>
                </a:solidFill>
                <a:latin typeface="+mn-lt"/>
                <a:ea typeface="+mn-ea"/>
                <a:cs typeface="+mn-cs"/>
              </a:defRPr>
            </a:lvl6pPr>
            <a:lvl7pPr marL="2987070" algn="l" defTabSz="995690" rtl="0" eaLnBrk="1" latinLnBrk="0" hangingPunct="1">
              <a:defRPr kumimoji="1" sz="2000" kern="1200">
                <a:solidFill>
                  <a:schemeClr val="lt1"/>
                </a:solidFill>
                <a:latin typeface="+mn-lt"/>
                <a:ea typeface="+mn-ea"/>
                <a:cs typeface="+mn-cs"/>
              </a:defRPr>
            </a:lvl7pPr>
            <a:lvl8pPr marL="3484916" algn="l" defTabSz="995690" rtl="0" eaLnBrk="1" latinLnBrk="0" hangingPunct="1">
              <a:defRPr kumimoji="1" sz="2000" kern="1200">
                <a:solidFill>
                  <a:schemeClr val="lt1"/>
                </a:solidFill>
                <a:latin typeface="+mn-lt"/>
                <a:ea typeface="+mn-ea"/>
                <a:cs typeface="+mn-cs"/>
              </a:defRPr>
            </a:lvl8pPr>
            <a:lvl9pPr marL="3982761" algn="l" defTabSz="995690" rtl="0" eaLnBrk="1" latinLnBrk="0" hangingPunct="1">
              <a:defRPr kumimoji="1" sz="2000" kern="1200">
                <a:solidFill>
                  <a:schemeClr val="lt1"/>
                </a:solidFill>
                <a:latin typeface="+mn-lt"/>
                <a:ea typeface="+mn-ea"/>
                <a:cs typeface="+mn-cs"/>
              </a:defRPr>
            </a:lvl9pPr>
          </a:lstStyle>
          <a:p>
            <a:pPr algn="dist"/>
            <a:r>
              <a:rPr lang="ja-JP" altLang="en-US" sz="1200" kern="900" spc="-300" dirty="0">
                <a:solidFill>
                  <a:schemeClr val="tx1"/>
                </a:solidFill>
                <a:latin typeface="ＭＳ Ｐゴシック" panose="020B0600070205080204" pitchFamily="50" charset="-128"/>
                <a:ea typeface="ＭＳ Ｐゴシック" panose="020B0600070205080204" pitchFamily="50" charset="-128"/>
              </a:rPr>
              <a:t>スマイルスポーツ事業センター</a:t>
            </a:r>
          </a:p>
        </p:txBody>
      </p:sp>
      <p:sp>
        <p:nvSpPr>
          <p:cNvPr id="39" name="正方形/長方形 38"/>
          <p:cNvSpPr/>
          <p:nvPr/>
        </p:nvSpPr>
        <p:spPr>
          <a:xfrm>
            <a:off x="4356695" y="9201465"/>
            <a:ext cx="2952328" cy="9254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95690" rtl="0" eaLnBrk="1" latinLnBrk="0" hangingPunct="1">
              <a:defRPr kumimoji="1" sz="2000" kern="1200">
                <a:solidFill>
                  <a:schemeClr val="lt1"/>
                </a:solidFill>
                <a:latin typeface="+mn-lt"/>
                <a:ea typeface="+mn-ea"/>
                <a:cs typeface="+mn-cs"/>
              </a:defRPr>
            </a:lvl1pPr>
            <a:lvl2pPr marL="497845" algn="l" defTabSz="995690" rtl="0" eaLnBrk="1" latinLnBrk="0" hangingPunct="1">
              <a:defRPr kumimoji="1" sz="2000" kern="1200">
                <a:solidFill>
                  <a:schemeClr val="lt1"/>
                </a:solidFill>
                <a:latin typeface="+mn-lt"/>
                <a:ea typeface="+mn-ea"/>
                <a:cs typeface="+mn-cs"/>
              </a:defRPr>
            </a:lvl2pPr>
            <a:lvl3pPr marL="995690" algn="l" defTabSz="995690" rtl="0" eaLnBrk="1" latinLnBrk="0" hangingPunct="1">
              <a:defRPr kumimoji="1" sz="2000" kern="1200">
                <a:solidFill>
                  <a:schemeClr val="lt1"/>
                </a:solidFill>
                <a:latin typeface="+mn-lt"/>
                <a:ea typeface="+mn-ea"/>
                <a:cs typeface="+mn-cs"/>
              </a:defRPr>
            </a:lvl3pPr>
            <a:lvl4pPr marL="1493535" algn="l" defTabSz="995690" rtl="0" eaLnBrk="1" latinLnBrk="0" hangingPunct="1">
              <a:defRPr kumimoji="1" sz="2000" kern="1200">
                <a:solidFill>
                  <a:schemeClr val="lt1"/>
                </a:solidFill>
                <a:latin typeface="+mn-lt"/>
                <a:ea typeface="+mn-ea"/>
                <a:cs typeface="+mn-cs"/>
              </a:defRPr>
            </a:lvl4pPr>
            <a:lvl5pPr marL="1991380" algn="l" defTabSz="995690" rtl="0" eaLnBrk="1" latinLnBrk="0" hangingPunct="1">
              <a:defRPr kumimoji="1" sz="2000" kern="1200">
                <a:solidFill>
                  <a:schemeClr val="lt1"/>
                </a:solidFill>
                <a:latin typeface="+mn-lt"/>
                <a:ea typeface="+mn-ea"/>
                <a:cs typeface="+mn-cs"/>
              </a:defRPr>
            </a:lvl5pPr>
            <a:lvl6pPr marL="2489225" algn="l" defTabSz="995690" rtl="0" eaLnBrk="1" latinLnBrk="0" hangingPunct="1">
              <a:defRPr kumimoji="1" sz="2000" kern="1200">
                <a:solidFill>
                  <a:schemeClr val="lt1"/>
                </a:solidFill>
                <a:latin typeface="+mn-lt"/>
                <a:ea typeface="+mn-ea"/>
                <a:cs typeface="+mn-cs"/>
              </a:defRPr>
            </a:lvl6pPr>
            <a:lvl7pPr marL="2987070" algn="l" defTabSz="995690" rtl="0" eaLnBrk="1" latinLnBrk="0" hangingPunct="1">
              <a:defRPr kumimoji="1" sz="2000" kern="1200">
                <a:solidFill>
                  <a:schemeClr val="lt1"/>
                </a:solidFill>
                <a:latin typeface="+mn-lt"/>
                <a:ea typeface="+mn-ea"/>
                <a:cs typeface="+mn-cs"/>
              </a:defRPr>
            </a:lvl7pPr>
            <a:lvl8pPr marL="3484916" algn="l" defTabSz="995690" rtl="0" eaLnBrk="1" latinLnBrk="0" hangingPunct="1">
              <a:defRPr kumimoji="1" sz="2000" kern="1200">
                <a:solidFill>
                  <a:schemeClr val="lt1"/>
                </a:solidFill>
                <a:latin typeface="+mn-lt"/>
                <a:ea typeface="+mn-ea"/>
                <a:cs typeface="+mn-cs"/>
              </a:defRPr>
            </a:lvl8pPr>
            <a:lvl9pPr marL="3982761" algn="l" defTabSz="995690" rtl="0" eaLnBrk="1" latinLnBrk="0" hangingPunct="1">
              <a:defRPr kumimoji="1" sz="2000" kern="1200">
                <a:solidFill>
                  <a:schemeClr val="lt1"/>
                </a:solidFill>
                <a:latin typeface="+mn-lt"/>
                <a:ea typeface="+mn-ea"/>
                <a:cs typeface="+mn-cs"/>
              </a:defRPr>
            </a:lvl9pPr>
          </a:lstStyle>
          <a:p>
            <a:r>
              <a:rPr lang="ja-JP" altLang="en-US" sz="1100" dirty="0" smtClean="0">
                <a:solidFill>
                  <a:schemeClr val="tx1"/>
                </a:solidFill>
                <a:latin typeface="ＭＳ Ｐゴシック" panose="020B0600070205080204" pitchFamily="50" charset="-128"/>
                <a:ea typeface="ＭＳ Ｐゴシック" panose="020B0600070205080204" pitchFamily="50" charset="-128"/>
              </a:rPr>
              <a:t>インターネット 　　 </a:t>
            </a:r>
            <a:r>
              <a:rPr lang="en-US" altLang="ja-JP" sz="11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100" dirty="0">
                <a:solidFill>
                  <a:schemeClr val="tx1"/>
                </a:solidFill>
                <a:latin typeface="ＭＳ Ｐゴシック" panose="020B0600070205080204" pitchFamily="50" charset="-128"/>
                <a:ea typeface="ＭＳ Ｐゴシック" panose="020B0600070205080204" pitchFamily="50" charset="-128"/>
              </a:rPr>
              <a:t>　</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smtClean="0">
                <a:solidFill>
                  <a:schemeClr val="tx1"/>
                </a:solidFill>
                <a:latin typeface="ＭＳ Ｐゴシック" panose="020B0600070205080204" pitchFamily="50" charset="-128"/>
                <a:ea typeface="ＭＳ Ｐゴシック" panose="020B0600070205080204" pitchFamily="50" charset="-128"/>
              </a:rPr>
              <a:t>フリーダイヤル　 </a:t>
            </a:r>
            <a:r>
              <a:rPr lang="en-US" altLang="ja-JP" sz="11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０１２０－６１２－００１</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smtClean="0">
                <a:solidFill>
                  <a:schemeClr val="tx1"/>
                </a:solidFill>
                <a:latin typeface="ＭＳ Ｐゴシック" panose="020B0600070205080204" pitchFamily="50" charset="-128"/>
                <a:ea typeface="ＭＳ Ｐゴシック" panose="020B0600070205080204" pitchFamily="50" charset="-128"/>
              </a:rPr>
              <a:t>携帯</a:t>
            </a:r>
            <a:r>
              <a:rPr lang="ja-JP" altLang="en-US" sz="1100" dirty="0">
                <a:solidFill>
                  <a:schemeClr val="tx1"/>
                </a:solidFill>
                <a:latin typeface="ＭＳ Ｐゴシック" panose="020B0600070205080204" pitchFamily="50" charset="-128"/>
                <a:ea typeface="ＭＳ Ｐゴシック" panose="020B0600070205080204" pitchFamily="50" charset="-128"/>
              </a:rPr>
              <a:t>・</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ＰＨＳ</a:t>
            </a:r>
            <a:r>
              <a:rPr lang="ja-JP" altLang="en-US" sz="1100" dirty="0">
                <a:solidFill>
                  <a:schemeClr val="tx1"/>
                </a:solidFill>
                <a:latin typeface="ＭＳ Ｐゴシック" panose="020B0600070205080204" pitchFamily="50" charset="-128"/>
                <a:ea typeface="ＭＳ Ｐゴシック" panose="020B0600070205080204" pitchFamily="50" charset="-128"/>
              </a:rPr>
              <a:t> </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　      ０３－５４７４－２１５０ </a:t>
            </a:r>
            <a:r>
              <a:rPr lang="ja-JP" altLang="en-US" sz="1300" dirty="0" smtClean="0">
                <a:solidFill>
                  <a:schemeClr val="bg1"/>
                </a:solidFill>
                <a:latin typeface="ＭＳ Ｐゴシック" panose="020B0600070205080204" pitchFamily="50" charset="-128"/>
                <a:ea typeface="ＭＳ Ｐゴシック" panose="020B0600070205080204" pitchFamily="50" charset="-128"/>
              </a:rPr>
              <a:t>　</a:t>
            </a:r>
            <a:endParaRPr lang="ja-JP" altLang="en-US" sz="1300" dirty="0">
              <a:solidFill>
                <a:schemeClr val="bg1"/>
              </a:solidFill>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3936076" y="5030178"/>
            <a:ext cx="3456000" cy="1708160"/>
          </a:xfrm>
          <a:prstGeom prst="rect">
            <a:avLst/>
          </a:prstGeom>
          <a:noFill/>
        </p:spPr>
        <p:txBody>
          <a:bodyPr wrap="square" rtlCol="0">
            <a:spAutoFit/>
          </a:bodyPr>
          <a:lstStyle/>
          <a:p>
            <a:pPr>
              <a:lnSpc>
                <a:spcPts val="2100"/>
              </a:lnSpc>
            </a:pPr>
            <a:r>
              <a:rPr lang="ja-JP" altLang="en-US" sz="1200" kern="100" dirty="0" smtClean="0">
                <a:latin typeface="HGP明朝E" panose="02020900000000000000" pitchFamily="18" charset="-128"/>
                <a:ea typeface="HGP明朝E" panose="02020900000000000000" pitchFamily="18" charset="-128"/>
                <a:cs typeface="Times New Roman"/>
              </a:rPr>
              <a:t>参加者同士が会計に関する悩みを打ち明け、情報を共有しながら、会計のノウハウを得られるようにグループワークを中心に行います。さらに講師に分からないこと、疑問点が聞けるお悩み相談会も実施！</a:t>
            </a:r>
            <a:r>
              <a:rPr lang="ja-JP" altLang="en-US" sz="1200" kern="100" dirty="0">
                <a:latin typeface="HGP明朝E" panose="02020900000000000000" pitchFamily="18" charset="-128"/>
                <a:ea typeface="HGP明朝E" panose="02020900000000000000" pitchFamily="18" charset="-128"/>
                <a:cs typeface="Times New Roman"/>
              </a:rPr>
              <a:t>こ</a:t>
            </a:r>
            <a:r>
              <a:rPr lang="ja-JP" altLang="en-US" sz="1200" kern="100" dirty="0" smtClean="0">
                <a:latin typeface="HGP明朝E" panose="02020900000000000000" pitchFamily="18" charset="-128"/>
                <a:ea typeface="HGP明朝E" panose="02020900000000000000" pitchFamily="18" charset="-128"/>
                <a:cs typeface="Times New Roman"/>
              </a:rPr>
              <a:t>の機会に講師に何でも聞いてしまいましょう。</a:t>
            </a:r>
            <a:endParaRPr lang="en-US" altLang="ja-JP" sz="1200" kern="100" dirty="0">
              <a:latin typeface="HGP明朝E" panose="02020900000000000000" pitchFamily="18" charset="-128"/>
              <a:ea typeface="HGP明朝E" panose="02020900000000000000" pitchFamily="18" charset="-128"/>
              <a:cs typeface="Times New Roman"/>
            </a:endParaRPr>
          </a:p>
          <a:p>
            <a:pPr>
              <a:lnSpc>
                <a:spcPts val="2100"/>
              </a:lnSpc>
            </a:pPr>
            <a:endParaRPr kumimoji="1" lang="ja-JP" altLang="en-US" sz="1200" dirty="0">
              <a:latin typeface="ＭＳ Ｐ明朝" panose="02020600040205080304" pitchFamily="18" charset="-128"/>
              <a:ea typeface="ＭＳ Ｐ明朝" panose="02020600040205080304" pitchFamily="18" charset="-128"/>
            </a:endParaRPr>
          </a:p>
        </p:txBody>
      </p:sp>
      <p:sp>
        <p:nvSpPr>
          <p:cNvPr id="3" name="テキスト ボックス 2"/>
          <p:cNvSpPr txBox="1"/>
          <p:nvPr/>
        </p:nvSpPr>
        <p:spPr>
          <a:xfrm>
            <a:off x="325014" y="2876972"/>
            <a:ext cx="7236249" cy="584775"/>
          </a:xfrm>
          <a:prstGeom prst="rect">
            <a:avLst/>
          </a:prstGeom>
          <a:noFill/>
        </p:spPr>
        <p:txBody>
          <a:bodyPr wrap="square" rtlCol="0">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会計の</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スキルアップ</a:t>
            </a:r>
            <a:r>
              <a:rPr lang="ja-JP" altLang="en-US" sz="1200" dirty="0" smtClean="0">
                <a:latin typeface="HGP創英角ｺﾞｼｯｸUB" panose="020B0900000000000000" pitchFamily="50" charset="-128"/>
                <a:ea typeface="HGP創英角ｺﾞｼｯｸUB" panose="020B0900000000000000" pitchFamily="50" charset="-128"/>
              </a:rPr>
              <a:t>と会計について</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担当者</a:t>
            </a:r>
            <a:r>
              <a:rPr lang="ja-JP" altLang="en-US" sz="1200" dirty="0" smtClean="0">
                <a:latin typeface="HGP創英角ｺﾞｼｯｸUB" panose="020B0900000000000000" pitchFamily="50" charset="-128"/>
                <a:ea typeface="HGP創英角ｺﾞｼｯｸUB" panose="020B0900000000000000" pitchFamily="50" charset="-128"/>
              </a:rPr>
              <a:t>と</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代表者</a:t>
            </a:r>
            <a:r>
              <a:rPr lang="ja-JP" altLang="en-US" sz="1200" dirty="0" smtClean="0">
                <a:latin typeface="HGP創英角ｺﾞｼｯｸUB" panose="020B0900000000000000" pitchFamily="50" charset="-128"/>
                <a:ea typeface="HGP創英角ｺﾞｼｯｸUB" panose="020B0900000000000000" pitchFamily="50" charset="-128"/>
              </a:rPr>
              <a:t>が</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共に学べる</a:t>
            </a:r>
            <a:r>
              <a:rPr lang="ja-JP" altLang="en-US" sz="1200" dirty="0" smtClean="0">
                <a:latin typeface="HGP創英角ｺﾞｼｯｸUB" panose="020B0900000000000000" pitchFamily="50" charset="-128"/>
                <a:ea typeface="HGP創英角ｺﾞｼｯｸUB" panose="020B0900000000000000" pitchFamily="50" charset="-128"/>
              </a:rPr>
              <a:t>セミナーです。</a:t>
            </a:r>
            <a:endParaRPr lang="en-US" altLang="ja-JP" sz="1200" dirty="0" smtClean="0">
              <a:latin typeface="HGP創英角ｺﾞｼｯｸUB" panose="020B0900000000000000" pitchFamily="50" charset="-128"/>
              <a:ea typeface="HGP創英角ｺﾞｼｯｸUB" panose="020B0900000000000000" pitchFamily="50" charset="-128"/>
            </a:endParaRPr>
          </a:p>
          <a:p>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会計</a:t>
            </a:r>
            <a:r>
              <a:rPr lang="ja-JP" altLang="en-US" sz="1600" dirty="0" smtClean="0">
                <a:solidFill>
                  <a:srgbClr val="FF0000"/>
                </a:solidFill>
                <a:latin typeface="HGP創英角ｺﾞｼｯｸUB" panose="020B0900000000000000" pitchFamily="50" charset="-128"/>
                <a:ea typeface="HGP創英角ｺﾞｼｯｸUB" panose="020B0900000000000000" pitchFamily="50" charset="-128"/>
              </a:rPr>
              <a:t>に馴染みのない方</a:t>
            </a:r>
            <a:r>
              <a:rPr lang="ja-JP" altLang="en-US" sz="1200" dirty="0" smtClean="0">
                <a:latin typeface="HGP創英角ｺﾞｼｯｸUB" panose="020B0900000000000000" pitchFamily="50" charset="-128"/>
                <a:ea typeface="HGP創英角ｺﾞｼｯｸUB" panose="020B0900000000000000" pitchFamily="50" charset="-128"/>
              </a:rPr>
              <a:t>にもわかりやすい講義です。</a:t>
            </a:r>
            <a:endParaRPr kumimoji="1" lang="ja-JP" altLang="en-US" sz="1200" dirty="0">
              <a:latin typeface="HGP創英角ｺﾞｼｯｸUB" panose="020B0900000000000000" pitchFamily="50" charset="-128"/>
              <a:ea typeface="HGP創英角ｺﾞｼｯｸUB" panose="020B0900000000000000" pitchFamily="50" charset="-128"/>
            </a:endParaRPr>
          </a:p>
        </p:txBody>
      </p:sp>
      <p:sp>
        <p:nvSpPr>
          <p:cNvPr id="56" name="テキスト ボックス 55"/>
          <p:cNvSpPr txBox="1"/>
          <p:nvPr/>
        </p:nvSpPr>
        <p:spPr>
          <a:xfrm>
            <a:off x="4716735" y="128216"/>
            <a:ext cx="3600400" cy="276999"/>
          </a:xfrm>
          <a:prstGeom prst="rect">
            <a:avLst/>
          </a:prstGeom>
          <a:noFill/>
        </p:spPr>
        <p:txBody>
          <a:bodyPr wrap="square" rtlCol="0">
            <a:spAutoFit/>
          </a:bodyPr>
          <a:lstStyle/>
          <a:p>
            <a:r>
              <a:rPr kumimoji="1" lang="ja-JP" altLang="en-US" sz="1200" dirty="0" smtClean="0"/>
              <a:t>主催：東京都広域スポーツセンター</a:t>
            </a:r>
            <a:endParaRPr kumimoji="1" lang="ja-JP" altLang="en-US" sz="1200" dirty="0"/>
          </a:p>
        </p:txBody>
      </p:sp>
      <p:sp>
        <p:nvSpPr>
          <p:cNvPr id="60" name="テキスト ボックス 59"/>
          <p:cNvSpPr txBox="1"/>
          <p:nvPr/>
        </p:nvSpPr>
        <p:spPr>
          <a:xfrm>
            <a:off x="5732031" y="1615598"/>
            <a:ext cx="1579984" cy="338554"/>
          </a:xfrm>
          <a:prstGeom prst="rect">
            <a:avLst/>
          </a:prstGeom>
          <a:noFill/>
        </p:spPr>
        <p:txBody>
          <a:bodyPr wrap="square" rtlCol="0">
            <a:spAutoFit/>
          </a:bodyPr>
          <a:lstStyle/>
          <a:p>
            <a:pPr algn="ctr"/>
            <a:r>
              <a:rPr kumimoji="1" lang="ja-JP" altLang="en-US" sz="1600" b="1" dirty="0" smtClean="0">
                <a:solidFill>
                  <a:schemeClr val="bg1"/>
                </a:solidFill>
                <a:latin typeface="+mj-ea"/>
                <a:ea typeface="+mj-ea"/>
              </a:rPr>
              <a:t>セミナー開催</a:t>
            </a:r>
            <a:endParaRPr kumimoji="1" lang="ja-JP" altLang="en-US" sz="1600" b="1" dirty="0">
              <a:solidFill>
                <a:schemeClr val="bg1"/>
              </a:solidFill>
              <a:latin typeface="+mj-ea"/>
              <a:ea typeface="+mj-ea"/>
            </a:endParaRPr>
          </a:p>
        </p:txBody>
      </p:sp>
      <p:sp>
        <p:nvSpPr>
          <p:cNvPr id="62" name="角丸四角形 61"/>
          <p:cNvSpPr/>
          <p:nvPr/>
        </p:nvSpPr>
        <p:spPr>
          <a:xfrm>
            <a:off x="378593" y="4046885"/>
            <a:ext cx="1020881" cy="360040"/>
          </a:xfrm>
          <a:prstGeom prst="round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1800" kern="100" dirty="0">
                <a:solidFill>
                  <a:schemeClr val="tx1"/>
                </a:solidFill>
                <a:latin typeface="HG創英角ｺﾞｼｯｸUB" panose="020B0909000000000000" pitchFamily="49" charset="-128"/>
                <a:ea typeface="HG創英角ｺﾞｼｯｸUB" panose="020B0909000000000000" pitchFamily="49" charset="-128"/>
                <a:cs typeface="Times New Roman"/>
              </a:rPr>
              <a:t>第３回</a:t>
            </a:r>
          </a:p>
        </p:txBody>
      </p:sp>
      <p:sp>
        <p:nvSpPr>
          <p:cNvPr id="69" name="テキスト ボックス 68"/>
          <p:cNvSpPr txBox="1"/>
          <p:nvPr/>
        </p:nvSpPr>
        <p:spPr>
          <a:xfrm>
            <a:off x="6309440" y="1027268"/>
            <a:ext cx="1474068" cy="707886"/>
          </a:xfrm>
          <a:prstGeom prst="rect">
            <a:avLst/>
          </a:prstGeom>
          <a:noFill/>
        </p:spPr>
        <p:txBody>
          <a:bodyPr wrap="square" rtlCol="0">
            <a:spAutoFit/>
          </a:bodyPr>
          <a:lstStyle/>
          <a:p>
            <a:r>
              <a:rPr kumimoji="1" lang="en-US" altLang="ja-JP" sz="4000" dirty="0" smtClean="0">
                <a:solidFill>
                  <a:schemeClr val="bg1"/>
                </a:solidFill>
              </a:rPr>
              <a:t>29</a:t>
            </a:r>
            <a:endParaRPr kumimoji="1" lang="ja-JP" altLang="en-US" sz="4000" b="1" dirty="0">
              <a:solidFill>
                <a:schemeClr val="bg1"/>
              </a:solidFill>
            </a:endParaRPr>
          </a:p>
        </p:txBody>
      </p:sp>
      <p:cxnSp>
        <p:nvCxnSpPr>
          <p:cNvPr id="8" name="直線コネクタ 7"/>
          <p:cNvCxnSpPr/>
          <p:nvPr/>
        </p:nvCxnSpPr>
        <p:spPr>
          <a:xfrm rot="-1020000" flipH="1">
            <a:off x="6031197" y="934300"/>
            <a:ext cx="745112" cy="470813"/>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sp>
        <p:nvSpPr>
          <p:cNvPr id="77" name="角丸四角形 76"/>
          <p:cNvSpPr/>
          <p:nvPr/>
        </p:nvSpPr>
        <p:spPr>
          <a:xfrm>
            <a:off x="164166" y="6865528"/>
            <a:ext cx="7255809" cy="1399592"/>
          </a:xfrm>
          <a:prstGeom prst="roundRect">
            <a:avLst/>
          </a:prstGeom>
          <a:solidFill>
            <a:schemeClr val="accent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4306" tIns="52153" rIns="104306" bIns="52153" numCol="1" spcCol="0" rtlCol="0" fromWordArt="0" anchor="ctr" anchorCtr="0" forceAA="0" compatLnSpc="1">
            <a:prstTxWarp prst="textNoShape">
              <a:avLst/>
            </a:prstTxWarp>
            <a:noAutofit/>
          </a:bodyPr>
          <a:lstStyle/>
          <a:p>
            <a:endParaRPr lang="ja-JP" altLang="en-US"/>
          </a:p>
        </p:txBody>
      </p:sp>
      <p:sp>
        <p:nvSpPr>
          <p:cNvPr id="78" name="テキスト ボックス 2"/>
          <p:cNvSpPr txBox="1">
            <a:spLocks noChangeArrowheads="1"/>
          </p:cNvSpPr>
          <p:nvPr/>
        </p:nvSpPr>
        <p:spPr bwMode="auto">
          <a:xfrm>
            <a:off x="324247" y="7001694"/>
            <a:ext cx="5785273" cy="1287956"/>
          </a:xfrm>
          <a:prstGeom prst="rect">
            <a:avLst/>
          </a:prstGeom>
          <a:noFill/>
          <a:ln w="9525">
            <a:noFill/>
            <a:miter lim="800000"/>
            <a:headEnd/>
            <a:tailEnd/>
          </a:ln>
        </p:spPr>
        <p:txBody>
          <a:bodyPr rot="0" vert="horz" wrap="square" lIns="104306" tIns="52153" rIns="104306" bIns="52153" anchor="t" anchorCtr="0">
            <a:noAutofit/>
          </a:bodyPr>
          <a:lstStyle/>
          <a:p>
            <a:r>
              <a:rPr lang="ja-JP" altLang="en-US" sz="1600" kern="100" dirty="0">
                <a:solidFill>
                  <a:srgbClr val="FFFFFF"/>
                </a:solidFill>
                <a:latin typeface="ＭＳ Ｐ明朝" panose="02020600040205080304" pitchFamily="18" charset="-128"/>
                <a:ea typeface="ＭＳ Ｐ明朝" panose="02020600040205080304" pitchFamily="18" charset="-128"/>
                <a:cs typeface="Times New Roman"/>
              </a:rPr>
              <a:t>　</a:t>
            </a:r>
            <a:r>
              <a:rPr lang="ja-JP" altLang="en-US" sz="1600" kern="100" dirty="0" smtClean="0">
                <a:solidFill>
                  <a:srgbClr val="FFFFFF"/>
                </a:solidFill>
                <a:latin typeface="ＭＳ Ｐ明朝" panose="02020600040205080304" pitchFamily="18" charset="-128"/>
                <a:ea typeface="ＭＳ Ｐ明朝" panose="02020600040205080304" pitchFamily="18" charset="-128"/>
                <a:cs typeface="Times New Roman"/>
              </a:rPr>
              <a:t>　　　　　</a:t>
            </a:r>
            <a:r>
              <a:rPr lang="ja-JP" altLang="en-US" sz="2800" b="1" kern="100" dirty="0" smtClean="0">
                <a:solidFill>
                  <a:srgbClr val="FFFFFF"/>
                </a:solidFill>
                <a:latin typeface="ＭＳ Ｐ明朝" panose="02020600040205080304" pitchFamily="18" charset="-128"/>
                <a:ea typeface="ＭＳ Ｐ明朝" panose="02020600040205080304" pitchFamily="18" charset="-128"/>
                <a:cs typeface="Times New Roman"/>
              </a:rPr>
              <a:t>内藤 純</a:t>
            </a:r>
            <a:r>
              <a:rPr lang="ja-JP" altLang="en-US" sz="2300" kern="100" dirty="0">
                <a:solidFill>
                  <a:srgbClr val="FFFFFF"/>
                </a:solidFill>
                <a:latin typeface="ＭＳ Ｐ明朝" panose="02020600040205080304" pitchFamily="18" charset="-128"/>
                <a:ea typeface="ＭＳ Ｐ明朝" panose="02020600040205080304" pitchFamily="18" charset="-128"/>
                <a:cs typeface="Times New Roman"/>
              </a:rPr>
              <a:t>　</a:t>
            </a:r>
            <a:r>
              <a:rPr lang="ja-JP" altLang="en-US" sz="1600" kern="100" dirty="0" smtClean="0">
                <a:solidFill>
                  <a:srgbClr val="FFFFFF"/>
                </a:solidFill>
                <a:latin typeface="ＭＳ Ｐ明朝" panose="02020600040205080304" pitchFamily="18" charset="-128"/>
                <a:ea typeface="ＭＳ Ｐ明朝" panose="02020600040205080304" pitchFamily="18" charset="-128"/>
                <a:cs typeface="Times New Roman"/>
              </a:rPr>
              <a:t>氏　　</a:t>
            </a:r>
            <a:r>
              <a:rPr lang="ja-JP" altLang="en-US" sz="1400" kern="100" dirty="0" smtClean="0">
                <a:solidFill>
                  <a:srgbClr val="FFFFFF"/>
                </a:solidFill>
                <a:latin typeface="ＭＳ Ｐ明朝" panose="02020600040205080304" pitchFamily="18" charset="-128"/>
                <a:ea typeface="ＭＳ Ｐ明朝" panose="02020600040205080304" pitchFamily="18" charset="-128"/>
                <a:cs typeface="Times New Roman"/>
              </a:rPr>
              <a:t>公認会計士・税理士</a:t>
            </a:r>
            <a:endParaRPr lang="en-US" altLang="ja-JP" sz="1400" kern="100" dirty="0" smtClean="0">
              <a:solidFill>
                <a:srgbClr val="FFFFFF"/>
              </a:solidFill>
              <a:latin typeface="ＭＳ Ｐ明朝" panose="02020600040205080304" pitchFamily="18" charset="-128"/>
              <a:ea typeface="ＭＳ Ｐ明朝" panose="02020600040205080304" pitchFamily="18" charset="-128"/>
              <a:cs typeface="Times New Roman"/>
            </a:endParaRPr>
          </a:p>
          <a:p>
            <a:endParaRPr lang="en-US" altLang="ja-JP" sz="1400" kern="100" dirty="0" smtClean="0">
              <a:solidFill>
                <a:srgbClr val="FFFFFF"/>
              </a:solidFill>
              <a:latin typeface="ＭＳ Ｐ明朝" panose="02020600040205080304" pitchFamily="18" charset="-128"/>
              <a:ea typeface="ＭＳ Ｐ明朝" panose="02020600040205080304" pitchFamily="18" charset="-128"/>
              <a:cs typeface="Times New Roman"/>
            </a:endParaRPr>
          </a:p>
          <a:p>
            <a:r>
              <a:rPr lang="ja-JP" altLang="en-US" sz="1400" kern="100" dirty="0" smtClean="0">
                <a:solidFill>
                  <a:srgbClr val="FFFFFF"/>
                </a:solidFill>
                <a:latin typeface="ＭＳ Ｐ明朝" panose="02020600040205080304" pitchFamily="18" charset="-128"/>
                <a:ea typeface="ＭＳ Ｐ明朝" panose="02020600040205080304" pitchFamily="18" charset="-128"/>
                <a:cs typeface="Times New Roman"/>
              </a:rPr>
              <a:t>会計監査、研修会講師（会計・税務）、税務代理等、幅広く活躍。</a:t>
            </a:r>
            <a:endParaRPr lang="en-US" altLang="ja-JP" sz="1400" kern="100" dirty="0">
              <a:solidFill>
                <a:srgbClr val="FFFFFF"/>
              </a:solidFill>
              <a:latin typeface="ＭＳ Ｐ明朝" panose="02020600040205080304" pitchFamily="18" charset="-128"/>
              <a:ea typeface="ＭＳ Ｐ明朝" panose="02020600040205080304" pitchFamily="18" charset="-128"/>
              <a:cs typeface="Times New Roman"/>
            </a:endParaRPr>
          </a:p>
          <a:p>
            <a:r>
              <a:rPr lang="ja-JP" altLang="en-US" sz="1400" kern="100" dirty="0" smtClean="0">
                <a:solidFill>
                  <a:srgbClr val="FFFFFF"/>
                </a:solidFill>
                <a:latin typeface="ＭＳ Ｐ明朝" panose="02020600040205080304" pitchFamily="18" charset="-128"/>
                <a:ea typeface="ＭＳ Ｐ明朝" panose="02020600040205080304" pitchFamily="18" charset="-128"/>
                <a:cs typeface="Times New Roman"/>
              </a:rPr>
              <a:t>東京ボランティア・市民活動センターでの個別相談（専門相談員）を務める。</a:t>
            </a:r>
            <a:endParaRPr lang="en-US" altLang="ja-JP" sz="1400" kern="100" dirty="0" smtClean="0">
              <a:solidFill>
                <a:srgbClr val="FFFFFF"/>
              </a:solidFill>
              <a:latin typeface="ＭＳ Ｐ明朝" panose="02020600040205080304" pitchFamily="18" charset="-128"/>
              <a:ea typeface="ＭＳ Ｐ明朝" panose="02020600040205080304" pitchFamily="18" charset="-128"/>
              <a:cs typeface="Times New Roman"/>
            </a:endParaRPr>
          </a:p>
        </p:txBody>
      </p:sp>
      <p:pic>
        <p:nvPicPr>
          <p:cNvPr id="79" name="Picture 4" descr="http://www.tvac.or.jp/pics/yoko/30478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589" y="6498086"/>
            <a:ext cx="1974434" cy="1312999"/>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325014" y="3432893"/>
            <a:ext cx="7001012" cy="528350"/>
          </a:xfrm>
          <a:prstGeom prst="rect">
            <a:avLst/>
          </a:prstGeom>
        </p:spPr>
        <p:txBody>
          <a:bodyPr wrap="square">
            <a:spAutoFit/>
          </a:bodyPr>
          <a:lstStyle/>
          <a:p>
            <a:pPr algn="just">
              <a:lnSpc>
                <a:spcPts val="1700"/>
              </a:lnSpc>
            </a:pPr>
            <a:r>
              <a:rPr lang="en-US" altLang="ja-JP" sz="900" u="sng" kern="100" dirty="0" smtClean="0">
                <a:latin typeface="HGP明朝E" panose="02020900000000000000" pitchFamily="18" charset="-128"/>
                <a:ea typeface="HGP明朝E" panose="02020900000000000000" pitchFamily="18" charset="-128"/>
                <a:cs typeface="Times New Roman"/>
              </a:rPr>
              <a:t>※</a:t>
            </a:r>
            <a:r>
              <a:rPr lang="ja-JP" altLang="en-US" sz="900" u="sng" kern="100" dirty="0" smtClean="0">
                <a:latin typeface="HGP明朝E" panose="02020900000000000000" pitchFamily="18" charset="-128"/>
                <a:ea typeface="HGP明朝E" panose="02020900000000000000" pitchFamily="18" charset="-128"/>
                <a:cs typeface="Times New Roman"/>
              </a:rPr>
              <a:t>会計担当者ではないが話を聞きたい</a:t>
            </a:r>
            <a:r>
              <a:rPr lang="ja-JP" altLang="en-US" sz="900" u="sng" kern="100" dirty="0">
                <a:latin typeface="HGP明朝E" panose="02020900000000000000" pitchFamily="18" charset="-128"/>
                <a:ea typeface="HGP明朝E" panose="02020900000000000000" pitchFamily="18" charset="-128"/>
                <a:cs typeface="Times New Roman"/>
              </a:rPr>
              <a:t>！興味が</a:t>
            </a:r>
            <a:r>
              <a:rPr lang="ja-JP" altLang="en-US" sz="900" u="sng" kern="100" dirty="0" smtClean="0">
                <a:latin typeface="HGP明朝E" panose="02020900000000000000" pitchFamily="18" charset="-128"/>
                <a:ea typeface="HGP明朝E" panose="02020900000000000000" pitchFamily="18" charset="-128"/>
                <a:cs typeface="Times New Roman"/>
              </a:rPr>
              <a:t>ある！と</a:t>
            </a:r>
            <a:r>
              <a:rPr lang="ja-JP" altLang="en-US" sz="900" u="sng" kern="100" dirty="0">
                <a:latin typeface="HGP明朝E" panose="02020900000000000000" pitchFamily="18" charset="-128"/>
                <a:ea typeface="HGP明朝E" panose="02020900000000000000" pitchFamily="18" charset="-128"/>
                <a:cs typeface="Times New Roman"/>
              </a:rPr>
              <a:t>いう方もご参加いただけます</a:t>
            </a:r>
            <a:r>
              <a:rPr lang="ja-JP" altLang="en-US" sz="900" u="sng" kern="100" dirty="0" smtClean="0">
                <a:latin typeface="HGP明朝E" panose="02020900000000000000" pitchFamily="18" charset="-128"/>
                <a:ea typeface="HGP明朝E" panose="02020900000000000000" pitchFamily="18" charset="-128"/>
                <a:cs typeface="Times New Roman"/>
              </a:rPr>
              <a:t>。</a:t>
            </a:r>
            <a:endParaRPr lang="en-US" altLang="ja-JP" sz="900" u="sng" kern="100" dirty="0">
              <a:latin typeface="HGP明朝E" panose="02020900000000000000" pitchFamily="18" charset="-128"/>
              <a:ea typeface="HGP明朝E" panose="02020900000000000000" pitchFamily="18" charset="-128"/>
              <a:cs typeface="Times New Roman"/>
            </a:endParaRPr>
          </a:p>
          <a:p>
            <a:pPr algn="just">
              <a:lnSpc>
                <a:spcPts val="1700"/>
              </a:lnSpc>
            </a:pPr>
            <a:r>
              <a:rPr lang="en-US" altLang="ja-JP" sz="900" u="sng" kern="100" dirty="0">
                <a:latin typeface="HGP明朝E" panose="02020900000000000000" pitchFamily="18" charset="-128"/>
                <a:ea typeface="HGP明朝E" panose="02020900000000000000" pitchFamily="18" charset="-128"/>
                <a:cs typeface="Times New Roman"/>
              </a:rPr>
              <a:t>※NPO</a:t>
            </a:r>
            <a:r>
              <a:rPr lang="ja-JP" altLang="en-US" sz="900" u="sng" kern="100" dirty="0">
                <a:latin typeface="HGP明朝E" panose="02020900000000000000" pitchFamily="18" charset="-128"/>
                <a:ea typeface="HGP明朝E" panose="02020900000000000000" pitchFamily="18" charset="-128"/>
                <a:cs typeface="Times New Roman"/>
              </a:rPr>
              <a:t>会計基準を</a:t>
            </a:r>
            <a:r>
              <a:rPr lang="ja-JP" altLang="en-US" sz="900" u="sng" kern="100" dirty="0" smtClean="0">
                <a:latin typeface="HGP明朝E" panose="02020900000000000000" pitchFamily="18" charset="-128"/>
                <a:ea typeface="HGP明朝E" panose="02020900000000000000" pitchFamily="18" charset="-128"/>
                <a:cs typeface="Times New Roman"/>
              </a:rPr>
              <a:t>用いて、法</a:t>
            </a:r>
            <a:r>
              <a:rPr lang="ja-JP" altLang="en-US" sz="900" u="sng" kern="100" dirty="0">
                <a:latin typeface="HGP明朝E" panose="02020900000000000000" pitchFamily="18" charset="-128"/>
                <a:ea typeface="HGP明朝E" panose="02020900000000000000" pitchFamily="18" charset="-128"/>
                <a:cs typeface="Times New Roman"/>
              </a:rPr>
              <a:t>人格を取得していない団体の</a:t>
            </a:r>
            <a:r>
              <a:rPr lang="ja-JP" altLang="en-US" sz="900" u="sng" kern="100" dirty="0" smtClean="0">
                <a:latin typeface="HGP明朝E" panose="02020900000000000000" pitchFamily="18" charset="-128"/>
                <a:ea typeface="HGP明朝E" panose="02020900000000000000" pitchFamily="18" charset="-128"/>
                <a:cs typeface="Times New Roman"/>
              </a:rPr>
              <a:t>方にも役立つ講義です。</a:t>
            </a:r>
            <a:endParaRPr lang="ja-JP" altLang="en-US" sz="900" u="sng" kern="100" dirty="0">
              <a:latin typeface="HGP明朝E" panose="02020900000000000000" pitchFamily="18" charset="-128"/>
              <a:ea typeface="HGP明朝E" panose="02020900000000000000" pitchFamily="18" charset="-128"/>
              <a:cs typeface="Times New Roman"/>
            </a:endParaRPr>
          </a:p>
        </p:txBody>
      </p:sp>
      <p:pic>
        <p:nvPicPr>
          <p:cNvPr id="50" name="図 49"/>
          <p:cNvPicPr>
            <a:picLocks noChangeAspect="1"/>
          </p:cNvPicPr>
          <p:nvPr/>
        </p:nvPicPr>
        <p:blipFill>
          <a:blip r:embed="rId3"/>
          <a:stretch>
            <a:fillRect/>
          </a:stretch>
        </p:blipFill>
        <p:spPr>
          <a:xfrm>
            <a:off x="5774364" y="3271098"/>
            <a:ext cx="1014504" cy="704942"/>
          </a:xfrm>
          <a:prstGeom prst="rect">
            <a:avLst/>
          </a:prstGeom>
        </p:spPr>
      </p:pic>
      <p:sp>
        <p:nvSpPr>
          <p:cNvPr id="51" name="角丸四角形 50"/>
          <p:cNvSpPr/>
          <p:nvPr/>
        </p:nvSpPr>
        <p:spPr>
          <a:xfrm>
            <a:off x="4206294" y="4046885"/>
            <a:ext cx="1020881" cy="360040"/>
          </a:xfrm>
          <a:prstGeom prst="round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altLang="en-US" sz="1800" kern="100" dirty="0" smtClean="0">
                <a:solidFill>
                  <a:schemeClr val="tx1"/>
                </a:solidFill>
                <a:latin typeface="HG創英角ｺﾞｼｯｸUB" panose="020B0909000000000000" pitchFamily="49" charset="-128"/>
                <a:ea typeface="HG創英角ｺﾞｼｯｸUB" panose="020B0909000000000000" pitchFamily="49" charset="-128"/>
                <a:cs typeface="Times New Roman"/>
              </a:rPr>
              <a:t>第４回</a:t>
            </a:r>
            <a:endParaRPr lang="ja-JP" altLang="en-US" sz="1800" kern="100" dirty="0">
              <a:solidFill>
                <a:schemeClr val="tx1"/>
              </a:solidFill>
              <a:latin typeface="HG創英角ｺﾞｼｯｸUB" panose="020B0909000000000000" pitchFamily="49" charset="-128"/>
              <a:ea typeface="HG創英角ｺﾞｼｯｸUB" panose="020B0909000000000000" pitchFamily="49" charset="-128"/>
              <a:cs typeface="Times New Roman"/>
            </a:endParaRPr>
          </a:p>
        </p:txBody>
      </p:sp>
      <p:sp>
        <p:nvSpPr>
          <p:cNvPr id="53" name="テキスト ボックス 52"/>
          <p:cNvSpPr txBox="1"/>
          <p:nvPr/>
        </p:nvSpPr>
        <p:spPr>
          <a:xfrm>
            <a:off x="5294819" y="4054624"/>
            <a:ext cx="2200275" cy="369332"/>
          </a:xfrm>
          <a:prstGeom prst="rect">
            <a:avLst/>
          </a:prstGeom>
          <a:noFill/>
        </p:spPr>
        <p:txBody>
          <a:bodyPr wrap="square" rtlCol="0">
            <a:spAutoFit/>
          </a:bodyPr>
          <a:lstStyle>
            <a:defPPr>
              <a:defRPr lang="ja-JP"/>
            </a:defPPr>
            <a:lvl1pPr>
              <a:defRPr sz="1800" b="1">
                <a:ln>
                  <a:solidFill>
                    <a:schemeClr val="bg1"/>
                  </a:solidFill>
                </a:ln>
                <a:latin typeface="HGP創英角ｺﾞｼｯｸUB" panose="020B0900000000000000" pitchFamily="50" charset="-128"/>
                <a:ea typeface="HGP創英角ｺﾞｼｯｸUB" panose="020B0900000000000000" pitchFamily="50" charset="-128"/>
              </a:defRPr>
            </a:lvl1pPr>
          </a:lstStyle>
          <a:p>
            <a:r>
              <a:rPr lang="ja-JP" altLang="en-US" dirty="0"/>
              <a:t>１３：００～１６：００</a:t>
            </a:r>
          </a:p>
        </p:txBody>
      </p:sp>
      <p:sp>
        <p:nvSpPr>
          <p:cNvPr id="65" name="正方形/長方形 64"/>
          <p:cNvSpPr/>
          <p:nvPr/>
        </p:nvSpPr>
        <p:spPr>
          <a:xfrm>
            <a:off x="242920" y="10277700"/>
            <a:ext cx="7114291" cy="369332"/>
          </a:xfrm>
          <a:prstGeom prst="rect">
            <a:avLst/>
          </a:prstGeom>
        </p:spPr>
        <p:txBody>
          <a:bodyPr wrap="square">
            <a:spAutoFit/>
          </a:bodyPr>
          <a:lstStyle/>
          <a:p>
            <a:r>
              <a:rPr lang="ja-JP" altLang="en-US" sz="600" dirty="0">
                <a:solidFill>
                  <a:schemeClr val="bg1"/>
                </a:solidFill>
              </a:rPr>
              <a:t>お預かりした個人情報は</a:t>
            </a:r>
            <a:r>
              <a:rPr lang="ja-JP" altLang="ja-JP" sz="600" dirty="0">
                <a:solidFill>
                  <a:schemeClr val="bg1"/>
                </a:solidFill>
              </a:rPr>
              <a:t>、スマイルスポーツ教室案内、各種アンケート、サービス提供及び教室の実施・運営に必要な範囲内で利用いたします。利用目的にご同意の上申込ください。個人情報に関する各種問合せは当事業団ホームページ「個人情報の取扱いについて」を参照ください。</a:t>
            </a:r>
            <a:r>
              <a:rPr lang="ja-JP" altLang="en-US" sz="600" dirty="0">
                <a:solidFill>
                  <a:schemeClr val="bg1"/>
                </a:solidFill>
              </a:rPr>
              <a:t>また、当事業の様子は記録用にスタッフが撮影させていただくことがあります。撮影した写真は当事業団のホームページや今後の事業告知チラシ等で使用させていただく可能性がありますので、予めご了承ください。写真の使用を許可しない方は、当日受付スタッフまでお申し出くださいますようお願いいたします。　　</a:t>
            </a:r>
          </a:p>
        </p:txBody>
      </p:sp>
      <p:sp>
        <p:nvSpPr>
          <p:cNvPr id="66" name="テキスト ボックス 2"/>
          <p:cNvSpPr txBox="1">
            <a:spLocks noChangeArrowheads="1"/>
          </p:cNvSpPr>
          <p:nvPr/>
        </p:nvSpPr>
        <p:spPr bwMode="auto">
          <a:xfrm>
            <a:off x="-143805" y="8308819"/>
            <a:ext cx="7848872" cy="438132"/>
          </a:xfrm>
          <a:prstGeom prst="rect">
            <a:avLst/>
          </a:prstGeom>
          <a:noFill/>
          <a:ln w="9525">
            <a:noFill/>
            <a:miter lim="800000"/>
            <a:headEnd/>
            <a:tailEnd/>
          </a:ln>
        </p:spPr>
        <p:txBody>
          <a:bodyPr rot="0" vert="horz" wrap="square" lIns="104306" tIns="0" rIns="104306" bIns="0" anchor="t" anchorCtr="0">
            <a:noAutofit/>
          </a:bodyPr>
          <a:lstStyle/>
          <a:p>
            <a:pPr indent="260764" algn="ctr"/>
            <a:r>
              <a:rPr lang="en-US" altLang="ja-JP" sz="1600" u="sng" kern="0" dirty="0">
                <a:solidFill>
                  <a:srgbClr val="FF0000"/>
                </a:solidFill>
                <a:latin typeface="HGS創英角ｺﾞｼｯｸUB" panose="020B0900000000000000" pitchFamily="50" charset="-128"/>
                <a:ea typeface="HGS創英角ｺﾞｼｯｸUB" panose="020B0900000000000000" pitchFamily="50" charset="-128"/>
                <a:cs typeface="Times New Roman"/>
              </a:rPr>
              <a:t>※</a:t>
            </a:r>
            <a:r>
              <a:rPr lang="ja-JP" altLang="en-US" sz="1600" u="sng" kern="0" dirty="0">
                <a:solidFill>
                  <a:srgbClr val="FF0000"/>
                </a:solidFill>
                <a:latin typeface="HGS創英角ｺﾞｼｯｸUB" panose="020B0900000000000000" pitchFamily="50" charset="-128"/>
                <a:ea typeface="HGS創英角ｺﾞｼｯｸUB" panose="020B0900000000000000" pitchFamily="50" charset="-128"/>
                <a:cs typeface="Times New Roman"/>
              </a:rPr>
              <a:t>各回のみの参加も可能ですが、両セミナーの参加をおすすめします！</a:t>
            </a:r>
            <a:endParaRPr lang="ja-JP" altLang="en-US" sz="1600" kern="100" dirty="0">
              <a:solidFill>
                <a:srgbClr val="FF0000"/>
              </a:solidFill>
              <a:latin typeface="HGS創英角ｺﾞｼｯｸUB" panose="020B0900000000000000" pitchFamily="50" charset="-128"/>
              <a:ea typeface="HGS創英角ｺﾞｼｯｸUB" panose="020B0900000000000000" pitchFamily="50" charset="-128"/>
              <a:cs typeface="Times New Roman"/>
            </a:endParaRPr>
          </a:p>
        </p:txBody>
      </p:sp>
      <p:sp>
        <p:nvSpPr>
          <p:cNvPr id="47" name="角丸四角形 46"/>
          <p:cNvSpPr/>
          <p:nvPr/>
        </p:nvSpPr>
        <p:spPr>
          <a:xfrm>
            <a:off x="439353" y="7171549"/>
            <a:ext cx="619690" cy="273173"/>
          </a:xfrm>
          <a:prstGeom prst="roundRect">
            <a:avLst/>
          </a:prstGeom>
          <a:solidFill>
            <a:schemeClr val="bg1"/>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en-US" sz="1800" kern="100">
                <a:solidFill>
                  <a:schemeClr val="tx1"/>
                </a:solidFill>
                <a:latin typeface="HG創英角ｺﾞｼｯｸUB" panose="020B0909000000000000" pitchFamily="49" charset="-128"/>
                <a:ea typeface="HG創英角ｺﾞｼｯｸUB" panose="020B0909000000000000" pitchFamily="49" charset="-128"/>
                <a:cs typeface="Times New Roman"/>
              </a:rPr>
              <a:t> </a:t>
            </a:r>
            <a:endParaRPr lang="ja-JP" altLang="en-US" sz="1800" kern="100">
              <a:solidFill>
                <a:schemeClr val="tx1"/>
              </a:solidFill>
              <a:latin typeface="HG創英角ｺﾞｼｯｸUB" panose="020B0909000000000000" pitchFamily="49" charset="-128"/>
              <a:ea typeface="HG創英角ｺﾞｼｯｸUB" panose="020B0909000000000000" pitchFamily="49" charset="-128"/>
              <a:cs typeface="Times New Roman"/>
            </a:endParaRPr>
          </a:p>
        </p:txBody>
      </p:sp>
      <p:sp>
        <p:nvSpPr>
          <p:cNvPr id="48" name="テキスト ボックス 2"/>
          <p:cNvSpPr txBox="1">
            <a:spLocks noChangeArrowheads="1"/>
          </p:cNvSpPr>
          <p:nvPr/>
        </p:nvSpPr>
        <p:spPr bwMode="auto">
          <a:xfrm>
            <a:off x="415242" y="7214981"/>
            <a:ext cx="667912" cy="263649"/>
          </a:xfrm>
          <a:prstGeom prst="rect">
            <a:avLst/>
          </a:prstGeom>
          <a:noFill/>
          <a:ln w="9525">
            <a:noFill/>
            <a:miter lim="800000"/>
            <a:headEnd/>
            <a:tailEnd/>
          </a:ln>
        </p:spPr>
        <p:txBody>
          <a:bodyPr rot="0" vert="horz" wrap="square" lIns="0" tIns="0" rIns="0" bIns="0" anchor="t" anchorCtr="0">
            <a:noAutofit/>
          </a:bodyPr>
          <a:lstStyle/>
          <a:p>
            <a:pPr algn="ctr"/>
            <a:r>
              <a:rPr lang="ja-JP" altLang="en-US" sz="1200" kern="100" dirty="0">
                <a:latin typeface="Century"/>
                <a:ea typeface="HG創英角ｺﾞｼｯｸUB"/>
                <a:cs typeface="Times New Roman"/>
              </a:rPr>
              <a:t>講師</a:t>
            </a:r>
            <a:endParaRPr lang="ja-JP" altLang="en-US" sz="1200" kern="100" dirty="0">
              <a:latin typeface="Century"/>
              <a:ea typeface="ＭＳ 明朝"/>
              <a:cs typeface="Times New Roman"/>
            </a:endParaRPr>
          </a:p>
        </p:txBody>
      </p:sp>
      <p:sp>
        <p:nvSpPr>
          <p:cNvPr id="55" name="正方形/長方形 54"/>
          <p:cNvSpPr/>
          <p:nvPr/>
        </p:nvSpPr>
        <p:spPr>
          <a:xfrm>
            <a:off x="326337" y="651536"/>
            <a:ext cx="5760640" cy="461665"/>
          </a:xfrm>
          <a:prstGeom prst="rect">
            <a:avLst/>
          </a:prstGeom>
        </p:spPr>
        <p:txBody>
          <a:bodyPr wrap="square">
            <a:spAutoFit/>
          </a:bodyPr>
          <a:lstStyle/>
          <a:p>
            <a:r>
              <a:rPr lang="ja-JP" altLang="en-US" sz="2400" kern="100" dirty="0" smtClean="0">
                <a:latin typeface="HGP創英角ｺﾞｼｯｸUB" panose="020B0900000000000000" pitchFamily="50" charset="-128"/>
                <a:ea typeface="HGP創英角ｺﾞｼｯｸUB" panose="020B0900000000000000" pitchFamily="50" charset="-128"/>
                <a:cs typeface="Times New Roman"/>
              </a:rPr>
              <a:t>会計の見直しはクラブ運営を変える！？</a:t>
            </a:r>
            <a:endParaRPr lang="en-US" altLang="ja-JP" sz="2400" kern="100" dirty="0" smtClean="0">
              <a:latin typeface="HGP創英角ｺﾞｼｯｸUB" panose="020B0900000000000000" pitchFamily="50" charset="-128"/>
              <a:ea typeface="HGP創英角ｺﾞｼｯｸUB" panose="020B0900000000000000" pitchFamily="50" charset="-128"/>
              <a:cs typeface="Times New Roman"/>
            </a:endParaRPr>
          </a:p>
        </p:txBody>
      </p:sp>
      <p:sp>
        <p:nvSpPr>
          <p:cNvPr id="12" name="正方形/長方形 11"/>
          <p:cNvSpPr/>
          <p:nvPr/>
        </p:nvSpPr>
        <p:spPr>
          <a:xfrm>
            <a:off x="5448889" y="9380220"/>
            <a:ext cx="1302431" cy="187949"/>
          </a:xfrm>
          <a:prstGeom prst="rect">
            <a:avLst/>
          </a:prstGeom>
          <a:solidFill>
            <a:schemeClr val="bg1"/>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スマイルスポーツ</a:t>
            </a:r>
            <a:endParaRPr kumimoji="1" lang="ja-JP" altLang="en-US" sz="1200" dirty="0">
              <a:solidFill>
                <a:schemeClr val="tx1"/>
              </a:solidFill>
            </a:endParaRPr>
          </a:p>
        </p:txBody>
      </p:sp>
      <p:sp>
        <p:nvSpPr>
          <p:cNvPr id="63" name="正方形/長方形 62"/>
          <p:cNvSpPr/>
          <p:nvPr/>
        </p:nvSpPr>
        <p:spPr>
          <a:xfrm>
            <a:off x="6780556" y="9380220"/>
            <a:ext cx="456459" cy="187949"/>
          </a:xfrm>
          <a:prstGeom prst="rect">
            <a:avLst/>
          </a:prstGeom>
          <a:solidFill>
            <a:schemeClr val="accent1">
              <a:lumMod val="7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200" dirty="0">
                <a:solidFill>
                  <a:schemeClr val="bg1"/>
                </a:solidFill>
              </a:rPr>
              <a:t>検索</a:t>
            </a:r>
            <a:endParaRPr kumimoji="1" lang="ja-JP" altLang="en-US" sz="1200" dirty="0">
              <a:solidFill>
                <a:schemeClr val="bg1"/>
              </a:solidFill>
            </a:endParaRPr>
          </a:p>
        </p:txBody>
      </p:sp>
      <p:sp>
        <p:nvSpPr>
          <p:cNvPr id="67" name="テキスト ボックス 66"/>
          <p:cNvSpPr txBox="1"/>
          <p:nvPr/>
        </p:nvSpPr>
        <p:spPr>
          <a:xfrm>
            <a:off x="185909" y="5030178"/>
            <a:ext cx="3456000" cy="1708160"/>
          </a:xfrm>
          <a:prstGeom prst="rect">
            <a:avLst/>
          </a:prstGeom>
          <a:noFill/>
        </p:spPr>
        <p:txBody>
          <a:bodyPr wrap="square" rtlCol="0">
            <a:spAutoFit/>
          </a:bodyPr>
          <a:lstStyle/>
          <a:p>
            <a:pPr>
              <a:lnSpc>
                <a:spcPts val="2100"/>
              </a:lnSpc>
            </a:pPr>
            <a:r>
              <a:rPr lang="ja-JP" altLang="en-US" sz="1200" kern="100" dirty="0" smtClean="0">
                <a:latin typeface="HGP明朝E" panose="02020900000000000000" pitchFamily="18" charset="-128"/>
                <a:ea typeface="HGP明朝E" panose="02020900000000000000" pitchFamily="18" charset="-128"/>
                <a:cs typeface="Times New Roman"/>
              </a:rPr>
              <a:t>会計の有り方や会計担当者に求められるもの等の基礎的な話から、予算書や活動報告書（収支報告書）などの実践に役立つ話まで、幅広く</a:t>
            </a:r>
            <a:r>
              <a:rPr lang="ja-JP" altLang="en-US" sz="1200" kern="100" dirty="0">
                <a:latin typeface="HGP明朝E" panose="02020900000000000000" pitchFamily="18" charset="-128"/>
                <a:ea typeface="HGP明朝E" panose="02020900000000000000" pitchFamily="18" charset="-128"/>
                <a:cs typeface="Times New Roman"/>
              </a:rPr>
              <a:t>学べます</a:t>
            </a:r>
            <a:r>
              <a:rPr lang="ja-JP" altLang="en-US" sz="1200" kern="100" dirty="0" smtClean="0">
                <a:latin typeface="HGP明朝E" panose="02020900000000000000" pitchFamily="18" charset="-128"/>
                <a:ea typeface="HGP明朝E" panose="02020900000000000000" pitchFamily="18" charset="-128"/>
                <a:cs typeface="Times New Roman"/>
              </a:rPr>
              <a:t>。会計担当者だけでなく、代表者も共に学び、クラブ運営について考えましょう。</a:t>
            </a:r>
            <a:endParaRPr lang="en-US" altLang="ja-JP" sz="1200" kern="100" dirty="0" smtClean="0">
              <a:latin typeface="HGP明朝E" panose="02020900000000000000" pitchFamily="18" charset="-128"/>
              <a:ea typeface="HGP明朝E" panose="02020900000000000000" pitchFamily="18" charset="-128"/>
              <a:cs typeface="Times New Roman"/>
            </a:endParaRPr>
          </a:p>
          <a:p>
            <a:pPr>
              <a:lnSpc>
                <a:spcPts val="2100"/>
              </a:lnSpc>
            </a:pPr>
            <a:r>
              <a:rPr lang="ja-JP" altLang="en-US" sz="1200" kern="100" dirty="0" smtClean="0">
                <a:latin typeface="HGP明朝E" panose="02020900000000000000" pitchFamily="18" charset="-128"/>
                <a:ea typeface="HGP明朝E" panose="02020900000000000000" pitchFamily="18" charset="-128"/>
                <a:cs typeface="Times New Roman"/>
              </a:rPr>
              <a:t>会計を見直し、活動をより良くするチャンスです！！</a:t>
            </a:r>
            <a:endParaRPr kumimoji="1" lang="ja-JP" altLang="en-US" sz="1200" dirty="0">
              <a:latin typeface="ＭＳ Ｐ明朝" panose="02020600040205080304" pitchFamily="18" charset="-128"/>
              <a:ea typeface="ＭＳ Ｐ明朝" panose="02020600040205080304" pitchFamily="18" charset="-128"/>
            </a:endParaRPr>
          </a:p>
        </p:txBody>
      </p:sp>
      <p:sp>
        <p:nvSpPr>
          <p:cNvPr id="16" name="星 32 15"/>
          <p:cNvSpPr/>
          <p:nvPr/>
        </p:nvSpPr>
        <p:spPr>
          <a:xfrm>
            <a:off x="4658904" y="2198657"/>
            <a:ext cx="2804424" cy="685378"/>
          </a:xfrm>
          <a:prstGeom prst="star32">
            <a:avLst>
              <a:gd name="adj" fmla="val 40755"/>
            </a:avLst>
          </a:prstGeom>
          <a:solidFill>
            <a:srgbClr val="FFFF0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4893865" y="2310513"/>
            <a:ext cx="2320471" cy="461665"/>
          </a:xfrm>
          <a:prstGeom prst="rect">
            <a:avLst/>
          </a:prstGeom>
          <a:noFill/>
        </p:spPr>
        <p:txBody>
          <a:bodyPr wrap="square" rtlCol="0">
            <a:spAutoFit/>
          </a:bodyPr>
          <a:lstStyle/>
          <a:p>
            <a:pPr algn="ctr"/>
            <a:r>
              <a:rPr kumimoji="1" lang="ja-JP" altLang="en-US" sz="1200" dirty="0" smtClean="0">
                <a:solidFill>
                  <a:srgbClr val="FF0000"/>
                </a:solidFill>
                <a:latin typeface="HGP創英角ｺﾞｼｯｸUB" panose="020B0900000000000000" pitchFamily="50" charset="-128"/>
                <a:ea typeface="HGP創英角ｺﾞｼｯｸUB" panose="020B0900000000000000" pitchFamily="50" charset="-128"/>
              </a:rPr>
              <a:t>会計担当者と代表者が一緒に</a:t>
            </a:r>
            <a:endParaRPr kumimoji="1" lang="en-US" altLang="ja-JP" sz="120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a:r>
              <a:rPr kumimoji="1" lang="ja-JP" altLang="en-US" sz="1200" dirty="0" smtClean="0">
                <a:solidFill>
                  <a:srgbClr val="FF0000"/>
                </a:solidFill>
                <a:latin typeface="HGP創英角ｺﾞｼｯｸUB" panose="020B0900000000000000" pitchFamily="50" charset="-128"/>
                <a:ea typeface="HGP創英角ｺﾞｼｯｸUB" panose="020B0900000000000000" pitchFamily="50" charset="-128"/>
              </a:rPr>
              <a:t>参加の場合、団体で５００円</a:t>
            </a:r>
            <a:r>
              <a:rPr kumimoji="1" lang="en-US" altLang="ja-JP" sz="1200" dirty="0" smtClean="0">
                <a:solidFill>
                  <a:srgbClr val="FF0000"/>
                </a:solidFill>
                <a:latin typeface="HGP創英角ｺﾞｼｯｸUB" panose="020B0900000000000000" pitchFamily="50" charset="-128"/>
                <a:ea typeface="HGP創英角ｺﾞｼｯｸUB" panose="020B0900000000000000" pitchFamily="50" charset="-128"/>
              </a:rPr>
              <a:t>/</a:t>
            </a:r>
            <a:r>
              <a:rPr kumimoji="1" lang="ja-JP" altLang="en-US" sz="1200" dirty="0" smtClean="0">
                <a:solidFill>
                  <a:srgbClr val="FF0000"/>
                </a:solidFill>
                <a:latin typeface="HGP創英角ｺﾞｼｯｸUB" panose="020B0900000000000000" pitchFamily="50" charset="-128"/>
                <a:ea typeface="HGP創英角ｺﾞｼｯｸUB" panose="020B0900000000000000" pitchFamily="50" charset="-128"/>
              </a:rPr>
              <a:t>回</a:t>
            </a:r>
            <a:endParaRPr kumimoji="1" lang="ja-JP" altLang="en-US" sz="12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213950" y="6916777"/>
            <a:ext cx="1332416" cy="230832"/>
          </a:xfrm>
          <a:prstGeom prst="rect">
            <a:avLst/>
          </a:prstGeom>
        </p:spPr>
        <p:txBody>
          <a:bodyPr wrap="none">
            <a:spAutoFit/>
          </a:bodyPr>
          <a:lstStyle/>
          <a:p>
            <a:r>
              <a:rPr lang="ja-JP" altLang="en-US" sz="900" kern="100" dirty="0" smtClean="0">
                <a:solidFill>
                  <a:srgbClr val="FFFFFF"/>
                </a:solidFill>
                <a:latin typeface="ＭＳ Ｐ明朝" panose="02020600040205080304" pitchFamily="18" charset="-128"/>
                <a:ea typeface="ＭＳ Ｐ明朝" panose="02020600040205080304" pitchFamily="18" charset="-128"/>
                <a:cs typeface="Times New Roman"/>
              </a:rPr>
              <a:t>ナ　イ　ト　ウ　　 ジ ュ ン</a:t>
            </a:r>
            <a:endParaRPr lang="en-US" altLang="ja-JP" sz="900" kern="100" dirty="0">
              <a:solidFill>
                <a:srgbClr val="FFFFFF"/>
              </a:solidFill>
              <a:latin typeface="ＭＳ Ｐ明朝" panose="02020600040205080304" pitchFamily="18" charset="-128"/>
              <a:ea typeface="ＭＳ Ｐ明朝" panose="02020600040205080304" pitchFamily="18" charset="-128"/>
              <a:cs typeface="Times New Roman"/>
            </a:endParaRPr>
          </a:p>
        </p:txBody>
      </p:sp>
      <p:sp>
        <p:nvSpPr>
          <p:cNvPr id="71" name="テキスト ボックス 70"/>
          <p:cNvSpPr txBox="1"/>
          <p:nvPr/>
        </p:nvSpPr>
        <p:spPr>
          <a:xfrm>
            <a:off x="830016" y="9976883"/>
            <a:ext cx="2249585" cy="338554"/>
          </a:xfrm>
          <a:prstGeom prst="rect">
            <a:avLst/>
          </a:prstGeom>
          <a:noFill/>
        </p:spPr>
        <p:txBody>
          <a:bodyPr wrap="square" rtlCol="0">
            <a:spAutoFit/>
          </a:bodyPr>
          <a:lstStyle/>
          <a:p>
            <a:r>
              <a:rPr lang="en-US" altLang="ja-JP" sz="800" dirty="0">
                <a:solidFill>
                  <a:schemeClr val="bg1"/>
                </a:solidFill>
                <a:latin typeface="+mn-ea"/>
              </a:rPr>
              <a:t>※</a:t>
            </a:r>
            <a:r>
              <a:rPr kumimoji="1" lang="ja-JP" altLang="en-US" sz="800" dirty="0" smtClean="0">
                <a:solidFill>
                  <a:schemeClr val="bg1"/>
                </a:solidFill>
                <a:latin typeface="+mn-ea"/>
              </a:rPr>
              <a:t>会計担当者と代表者が一緒に参加の場合、</a:t>
            </a:r>
            <a:endParaRPr kumimoji="1" lang="en-US" altLang="ja-JP" sz="800" dirty="0" smtClean="0">
              <a:solidFill>
                <a:schemeClr val="bg1"/>
              </a:solidFill>
              <a:latin typeface="+mn-ea"/>
            </a:endParaRPr>
          </a:p>
          <a:p>
            <a:r>
              <a:rPr lang="ja-JP" altLang="en-US" sz="800" dirty="0">
                <a:solidFill>
                  <a:schemeClr val="bg1"/>
                </a:solidFill>
                <a:latin typeface="+mn-ea"/>
              </a:rPr>
              <a:t>　</a:t>
            </a:r>
            <a:r>
              <a:rPr lang="ja-JP" altLang="en-US" sz="800" dirty="0" smtClean="0">
                <a:solidFill>
                  <a:schemeClr val="bg1"/>
                </a:solidFill>
                <a:latin typeface="+mn-ea"/>
              </a:rPr>
              <a:t> </a:t>
            </a:r>
            <a:r>
              <a:rPr kumimoji="1" lang="ja-JP" altLang="en-US" sz="800" dirty="0" smtClean="0">
                <a:solidFill>
                  <a:schemeClr val="bg1"/>
                </a:solidFill>
                <a:latin typeface="+mn-ea"/>
              </a:rPr>
              <a:t>団体で５００円</a:t>
            </a:r>
            <a:r>
              <a:rPr kumimoji="1" lang="en-US" altLang="ja-JP" sz="800" dirty="0" smtClean="0">
                <a:solidFill>
                  <a:schemeClr val="bg1"/>
                </a:solidFill>
                <a:latin typeface="+mn-ea"/>
              </a:rPr>
              <a:t>/</a:t>
            </a:r>
            <a:r>
              <a:rPr kumimoji="1" lang="ja-JP" altLang="en-US" sz="800" dirty="0" smtClean="0">
                <a:solidFill>
                  <a:schemeClr val="bg1"/>
                </a:solidFill>
                <a:latin typeface="+mn-ea"/>
              </a:rPr>
              <a:t>回</a:t>
            </a:r>
            <a:endParaRPr kumimoji="1" lang="ja-JP" altLang="en-US" sz="800" dirty="0">
              <a:solidFill>
                <a:schemeClr val="bg1"/>
              </a:solidFill>
              <a:latin typeface="+mn-ea"/>
            </a:endParaRPr>
          </a:p>
        </p:txBody>
      </p:sp>
    </p:spTree>
    <p:extLst>
      <p:ext uri="{BB962C8B-B14F-4D97-AF65-F5344CB8AC3E}">
        <p14:creationId xmlns:p14="http://schemas.microsoft.com/office/powerpoint/2010/main" val="2328249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450</Words>
  <Application>Microsoft Office PowerPoint</Application>
  <PresentationFormat>ユーザー設定</PresentationFormat>
  <Paragraphs>62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a010</dc:creator>
  <cp:lastModifiedBy>hiromi☆彡</cp:lastModifiedBy>
  <cp:revision>120</cp:revision>
  <cp:lastPrinted>2014-08-20T01:19:29Z</cp:lastPrinted>
  <dcterms:created xsi:type="dcterms:W3CDTF">2013-09-09T10:52:18Z</dcterms:created>
  <dcterms:modified xsi:type="dcterms:W3CDTF">2014-09-18T00:04:46Z</dcterms:modified>
</cp:coreProperties>
</file>